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4"/>
  </p:sldMasterIdLst>
  <p:notesMasterIdLst>
    <p:notesMasterId r:id="rId33"/>
  </p:notesMasterIdLst>
  <p:handoutMasterIdLst>
    <p:handoutMasterId r:id="rId34"/>
  </p:handoutMasterIdLst>
  <p:sldIdLst>
    <p:sldId id="256" r:id="rId5"/>
    <p:sldId id="299" r:id="rId6"/>
    <p:sldId id="300" r:id="rId7"/>
    <p:sldId id="270" r:id="rId8"/>
    <p:sldId id="298" r:id="rId9"/>
    <p:sldId id="259" r:id="rId10"/>
    <p:sldId id="266" r:id="rId11"/>
    <p:sldId id="296" r:id="rId12"/>
    <p:sldId id="272" r:id="rId13"/>
    <p:sldId id="273" r:id="rId14"/>
    <p:sldId id="276" r:id="rId15"/>
    <p:sldId id="274" r:id="rId16"/>
    <p:sldId id="275" r:id="rId17"/>
    <p:sldId id="323" r:id="rId18"/>
    <p:sldId id="269" r:id="rId19"/>
    <p:sldId id="306" r:id="rId20"/>
    <p:sldId id="309" r:id="rId21"/>
    <p:sldId id="325" r:id="rId22"/>
    <p:sldId id="294" r:id="rId23"/>
    <p:sldId id="324" r:id="rId24"/>
    <p:sldId id="312" r:id="rId25"/>
    <p:sldId id="314" r:id="rId26"/>
    <p:sldId id="315" r:id="rId27"/>
    <p:sldId id="322" r:id="rId28"/>
    <p:sldId id="316" r:id="rId29"/>
    <p:sldId id="317" r:id="rId30"/>
    <p:sldId id="320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C4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 autoAdjust="0"/>
    <p:restoredTop sz="94598" autoAdjust="0"/>
  </p:normalViewPr>
  <p:slideViewPr>
    <p:cSldViewPr snapToGrid="0" showGuides="1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D7289-4957-499B-93C7-1448003353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F3676-9E4B-4272-B60E-C8D032D992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Calibri (Body)"/>
            </a:rPr>
            <a:t>The application help people know and confirm the type of disease with accuracy </a:t>
          </a:r>
          <a:r>
            <a:rPr lang="en-US" sz="2000" b="1" dirty="0">
              <a:latin typeface="Calibri (Body)"/>
            </a:rPr>
            <a:t>99.4%</a:t>
          </a:r>
          <a:r>
            <a:rPr lang="en-US" sz="2000" dirty="0">
              <a:latin typeface="Calibri (Body)"/>
            </a:rPr>
            <a:t>.</a:t>
          </a:r>
        </a:p>
      </dgm:t>
    </dgm:pt>
    <dgm:pt modelId="{509A1737-C49E-48EA-BAE9-98D9EB006AEE}" type="parTrans" cxnId="{B480C6A8-470B-4EBD-B2FF-45BCE76DEEEC}">
      <dgm:prSet/>
      <dgm:spPr/>
      <dgm:t>
        <a:bodyPr/>
        <a:lstStyle/>
        <a:p>
          <a:endParaRPr lang="en-US"/>
        </a:p>
      </dgm:t>
    </dgm:pt>
    <dgm:pt modelId="{6CE67656-0B1D-476E-892D-1748BFA35B44}" type="sibTrans" cxnId="{B480C6A8-470B-4EBD-B2FF-45BCE76DEEEC}">
      <dgm:prSet/>
      <dgm:spPr/>
      <dgm:t>
        <a:bodyPr/>
        <a:lstStyle/>
        <a:p>
          <a:endParaRPr lang="en-US"/>
        </a:p>
      </dgm:t>
    </dgm:pt>
    <dgm:pt modelId="{E349C891-205D-43B3-AE0A-1B0117A39B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application will provide patients with information about their skin cancer diseases.</a:t>
          </a:r>
        </a:p>
      </dgm:t>
    </dgm:pt>
    <dgm:pt modelId="{1984FCD8-C926-4961-8790-B6D2EF1F7E39}" type="parTrans" cxnId="{2F5BF34D-B0B6-49F2-B55F-921036861903}">
      <dgm:prSet/>
      <dgm:spPr/>
      <dgm:t>
        <a:bodyPr/>
        <a:lstStyle/>
        <a:p>
          <a:endParaRPr lang="en-US"/>
        </a:p>
      </dgm:t>
    </dgm:pt>
    <dgm:pt modelId="{8BEB0070-DD1A-4121-A1CF-F9782E3F6705}" type="sibTrans" cxnId="{2F5BF34D-B0B6-49F2-B55F-921036861903}">
      <dgm:prSet/>
      <dgm:spPr/>
      <dgm:t>
        <a:bodyPr/>
        <a:lstStyle/>
        <a:p>
          <a:endParaRPr lang="en-US"/>
        </a:p>
      </dgm:t>
    </dgm:pt>
    <dgm:pt modelId="{A16433BC-6CDA-4F85-92CA-4242C3AF92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application will provide patients with medication schedule reminder.</a:t>
          </a:r>
        </a:p>
      </dgm:t>
    </dgm:pt>
    <dgm:pt modelId="{0D8C25F2-0142-4F30-914B-08F7D4B3404A}" type="parTrans" cxnId="{090B2D28-0D34-4C6D-BAE6-0DAA09A465D0}">
      <dgm:prSet/>
      <dgm:spPr/>
      <dgm:t>
        <a:bodyPr/>
        <a:lstStyle/>
        <a:p>
          <a:endParaRPr lang="en-US"/>
        </a:p>
      </dgm:t>
    </dgm:pt>
    <dgm:pt modelId="{C7F946EE-0369-49F9-B8DF-F5CFED7FB612}" type="sibTrans" cxnId="{090B2D28-0D34-4C6D-BAE6-0DAA09A465D0}">
      <dgm:prSet/>
      <dgm:spPr/>
      <dgm:t>
        <a:bodyPr/>
        <a:lstStyle/>
        <a:p>
          <a:endParaRPr lang="en-US"/>
        </a:p>
      </dgm:t>
    </dgm:pt>
    <dgm:pt modelId="{A5C9B3DC-7F4F-488F-89D9-A2922F66BC87}" type="pres">
      <dgm:prSet presAssocID="{5FED7289-4957-499B-93C7-1448003353A6}" presName="root" presStyleCnt="0">
        <dgm:presLayoutVars>
          <dgm:dir/>
          <dgm:resizeHandles val="exact"/>
        </dgm:presLayoutVars>
      </dgm:prSet>
      <dgm:spPr/>
    </dgm:pt>
    <dgm:pt modelId="{E00DCF94-3545-42DA-9FDA-F191A804DE1A}" type="pres">
      <dgm:prSet presAssocID="{6D5F3676-9E4B-4272-B60E-C8D032D992F4}" presName="compNode" presStyleCnt="0"/>
      <dgm:spPr/>
    </dgm:pt>
    <dgm:pt modelId="{80CDCE9E-B678-4D21-8F06-B2C146128665}" type="pres">
      <dgm:prSet presAssocID="{6D5F3676-9E4B-4272-B60E-C8D032D992F4}" presName="bgRect" presStyleLbl="bgShp" presStyleIdx="0" presStyleCnt="3" custLinFactNeighborX="1034" custLinFactNeighborY="-43"/>
      <dgm:spPr/>
    </dgm:pt>
    <dgm:pt modelId="{5ADE6794-EDE1-42C5-9A37-1D2DEB3A31BF}" type="pres">
      <dgm:prSet presAssocID="{6D5F3676-9E4B-4272-B60E-C8D032D992F4}" presName="iconRect" presStyleLbl="node1" presStyleIdx="0" presStyleCnt="3" custLinFactNeighborX="-16214" custLinFactNeighborY="34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02A9914-F1BD-4895-9D82-69D08D51D609}" type="pres">
      <dgm:prSet presAssocID="{6D5F3676-9E4B-4272-B60E-C8D032D992F4}" presName="spaceRect" presStyleCnt="0"/>
      <dgm:spPr/>
    </dgm:pt>
    <dgm:pt modelId="{7428ADD6-A764-4ED0-A5E8-2D668FD08C65}" type="pres">
      <dgm:prSet presAssocID="{6D5F3676-9E4B-4272-B60E-C8D032D992F4}" presName="parTx" presStyleLbl="revTx" presStyleIdx="0" presStyleCnt="3">
        <dgm:presLayoutVars>
          <dgm:chMax val="0"/>
          <dgm:chPref val="0"/>
        </dgm:presLayoutVars>
      </dgm:prSet>
      <dgm:spPr/>
    </dgm:pt>
    <dgm:pt modelId="{11C760E9-D87F-46A4-B189-B4B34D432B5E}" type="pres">
      <dgm:prSet presAssocID="{6CE67656-0B1D-476E-892D-1748BFA35B44}" presName="sibTrans" presStyleCnt="0"/>
      <dgm:spPr/>
    </dgm:pt>
    <dgm:pt modelId="{F47C102E-C27F-4EC5-AF92-510BBA57FD32}" type="pres">
      <dgm:prSet presAssocID="{E349C891-205D-43B3-AE0A-1B0117A39B8C}" presName="compNode" presStyleCnt="0"/>
      <dgm:spPr/>
    </dgm:pt>
    <dgm:pt modelId="{AABB4384-C721-4001-9FF9-DFEEF71DD3CA}" type="pres">
      <dgm:prSet presAssocID="{E349C891-205D-43B3-AE0A-1B0117A39B8C}" presName="bgRect" presStyleLbl="bgShp" presStyleIdx="1" presStyleCnt="3"/>
      <dgm:spPr/>
    </dgm:pt>
    <dgm:pt modelId="{9891D93A-E336-4738-8566-12165A249ECB}" type="pres">
      <dgm:prSet presAssocID="{E349C891-205D-43B3-AE0A-1B0117A39B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DD76560D-5A83-4206-8246-6BF8790A7CBF}" type="pres">
      <dgm:prSet presAssocID="{E349C891-205D-43B3-AE0A-1B0117A39B8C}" presName="spaceRect" presStyleCnt="0"/>
      <dgm:spPr/>
    </dgm:pt>
    <dgm:pt modelId="{0F3B9A49-47E1-4BFC-A805-343C1EDA7624}" type="pres">
      <dgm:prSet presAssocID="{E349C891-205D-43B3-AE0A-1B0117A39B8C}" presName="parTx" presStyleLbl="revTx" presStyleIdx="1" presStyleCnt="3">
        <dgm:presLayoutVars>
          <dgm:chMax val="0"/>
          <dgm:chPref val="0"/>
        </dgm:presLayoutVars>
      </dgm:prSet>
      <dgm:spPr/>
    </dgm:pt>
    <dgm:pt modelId="{CB2ECB03-0E20-4649-B020-46B6B2A14BA2}" type="pres">
      <dgm:prSet presAssocID="{8BEB0070-DD1A-4121-A1CF-F9782E3F6705}" presName="sibTrans" presStyleCnt="0"/>
      <dgm:spPr/>
    </dgm:pt>
    <dgm:pt modelId="{EC71E1DF-6BCE-4028-AB29-6CB96C58596A}" type="pres">
      <dgm:prSet presAssocID="{A16433BC-6CDA-4F85-92CA-4242C3AF9213}" presName="compNode" presStyleCnt="0"/>
      <dgm:spPr/>
    </dgm:pt>
    <dgm:pt modelId="{BDFF1B8D-C0C6-475D-8A9C-A8CFBB7D5466}" type="pres">
      <dgm:prSet presAssocID="{A16433BC-6CDA-4F85-92CA-4242C3AF9213}" presName="bgRect" presStyleLbl="bgShp" presStyleIdx="2" presStyleCnt="3"/>
      <dgm:spPr/>
    </dgm:pt>
    <dgm:pt modelId="{6B532EDD-B7B3-4153-8ED4-93675FDC8DC5}" type="pres">
      <dgm:prSet presAssocID="{A16433BC-6CDA-4F85-92CA-4242C3AF92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7634B0B-282B-4021-88D5-C69A11E7832A}" type="pres">
      <dgm:prSet presAssocID="{A16433BC-6CDA-4F85-92CA-4242C3AF9213}" presName="spaceRect" presStyleCnt="0"/>
      <dgm:spPr/>
    </dgm:pt>
    <dgm:pt modelId="{4271F56D-B940-4AFC-AC07-1FB5EFE10931}" type="pres">
      <dgm:prSet presAssocID="{A16433BC-6CDA-4F85-92CA-4242C3AF92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0B2D28-0D34-4C6D-BAE6-0DAA09A465D0}" srcId="{5FED7289-4957-499B-93C7-1448003353A6}" destId="{A16433BC-6CDA-4F85-92CA-4242C3AF9213}" srcOrd="2" destOrd="0" parTransId="{0D8C25F2-0142-4F30-914B-08F7D4B3404A}" sibTransId="{C7F946EE-0369-49F9-B8DF-F5CFED7FB612}"/>
    <dgm:cxn modelId="{BE428A36-8B92-4702-9AA8-84C8D3AB04F5}" type="presOf" srcId="{5FED7289-4957-499B-93C7-1448003353A6}" destId="{A5C9B3DC-7F4F-488F-89D9-A2922F66BC87}" srcOrd="0" destOrd="0" presId="urn:microsoft.com/office/officeart/2018/2/layout/IconVerticalSolidList"/>
    <dgm:cxn modelId="{1BB71260-A0F6-49F1-A41B-75DCCEA074DD}" type="presOf" srcId="{E349C891-205D-43B3-AE0A-1B0117A39B8C}" destId="{0F3B9A49-47E1-4BFC-A805-343C1EDA7624}" srcOrd="0" destOrd="0" presId="urn:microsoft.com/office/officeart/2018/2/layout/IconVerticalSolidList"/>
    <dgm:cxn modelId="{2F5BF34D-B0B6-49F2-B55F-921036861903}" srcId="{5FED7289-4957-499B-93C7-1448003353A6}" destId="{E349C891-205D-43B3-AE0A-1B0117A39B8C}" srcOrd="1" destOrd="0" parTransId="{1984FCD8-C926-4961-8790-B6D2EF1F7E39}" sibTransId="{8BEB0070-DD1A-4121-A1CF-F9782E3F6705}"/>
    <dgm:cxn modelId="{2735A055-7652-43BD-AE72-5A0CA8B552F8}" type="presOf" srcId="{A16433BC-6CDA-4F85-92CA-4242C3AF9213}" destId="{4271F56D-B940-4AFC-AC07-1FB5EFE10931}" srcOrd="0" destOrd="0" presId="urn:microsoft.com/office/officeart/2018/2/layout/IconVerticalSolidList"/>
    <dgm:cxn modelId="{B480C6A8-470B-4EBD-B2FF-45BCE76DEEEC}" srcId="{5FED7289-4957-499B-93C7-1448003353A6}" destId="{6D5F3676-9E4B-4272-B60E-C8D032D992F4}" srcOrd="0" destOrd="0" parTransId="{509A1737-C49E-48EA-BAE9-98D9EB006AEE}" sibTransId="{6CE67656-0B1D-476E-892D-1748BFA35B44}"/>
    <dgm:cxn modelId="{194B40D1-2AC7-4627-B774-20C01CC17B82}" type="presOf" srcId="{6D5F3676-9E4B-4272-B60E-C8D032D992F4}" destId="{7428ADD6-A764-4ED0-A5E8-2D668FD08C65}" srcOrd="0" destOrd="0" presId="urn:microsoft.com/office/officeart/2018/2/layout/IconVerticalSolidList"/>
    <dgm:cxn modelId="{CB4E0A3F-D44E-4627-ADC2-545946DACDB9}" type="presParOf" srcId="{A5C9B3DC-7F4F-488F-89D9-A2922F66BC87}" destId="{E00DCF94-3545-42DA-9FDA-F191A804DE1A}" srcOrd="0" destOrd="0" presId="urn:microsoft.com/office/officeart/2018/2/layout/IconVerticalSolidList"/>
    <dgm:cxn modelId="{2F02B6F1-5857-4968-BEE3-D9E48FB2E37C}" type="presParOf" srcId="{E00DCF94-3545-42DA-9FDA-F191A804DE1A}" destId="{80CDCE9E-B678-4D21-8F06-B2C146128665}" srcOrd="0" destOrd="0" presId="urn:microsoft.com/office/officeart/2018/2/layout/IconVerticalSolidList"/>
    <dgm:cxn modelId="{4A0E6408-BB00-458C-AA0F-91B29E05EAFE}" type="presParOf" srcId="{E00DCF94-3545-42DA-9FDA-F191A804DE1A}" destId="{5ADE6794-EDE1-42C5-9A37-1D2DEB3A31BF}" srcOrd="1" destOrd="0" presId="urn:microsoft.com/office/officeart/2018/2/layout/IconVerticalSolidList"/>
    <dgm:cxn modelId="{16581865-28A0-48C7-9CD0-A457D779FDE7}" type="presParOf" srcId="{E00DCF94-3545-42DA-9FDA-F191A804DE1A}" destId="{602A9914-F1BD-4895-9D82-69D08D51D609}" srcOrd="2" destOrd="0" presId="urn:microsoft.com/office/officeart/2018/2/layout/IconVerticalSolidList"/>
    <dgm:cxn modelId="{D9C92513-106F-49D9-84B0-9EC0155EEBD2}" type="presParOf" srcId="{E00DCF94-3545-42DA-9FDA-F191A804DE1A}" destId="{7428ADD6-A764-4ED0-A5E8-2D668FD08C65}" srcOrd="3" destOrd="0" presId="urn:microsoft.com/office/officeart/2018/2/layout/IconVerticalSolidList"/>
    <dgm:cxn modelId="{177E2991-0529-472D-9A41-F32E1526BBA3}" type="presParOf" srcId="{A5C9B3DC-7F4F-488F-89D9-A2922F66BC87}" destId="{11C760E9-D87F-46A4-B189-B4B34D432B5E}" srcOrd="1" destOrd="0" presId="urn:microsoft.com/office/officeart/2018/2/layout/IconVerticalSolidList"/>
    <dgm:cxn modelId="{D24B71A9-BE5B-404F-8C87-B697B4132A23}" type="presParOf" srcId="{A5C9B3DC-7F4F-488F-89D9-A2922F66BC87}" destId="{F47C102E-C27F-4EC5-AF92-510BBA57FD32}" srcOrd="2" destOrd="0" presId="urn:microsoft.com/office/officeart/2018/2/layout/IconVerticalSolidList"/>
    <dgm:cxn modelId="{6C547A0F-B5A4-44A3-9BD2-29CEF109278B}" type="presParOf" srcId="{F47C102E-C27F-4EC5-AF92-510BBA57FD32}" destId="{AABB4384-C721-4001-9FF9-DFEEF71DD3CA}" srcOrd="0" destOrd="0" presId="urn:microsoft.com/office/officeart/2018/2/layout/IconVerticalSolidList"/>
    <dgm:cxn modelId="{09362652-AE7D-4D76-AFD3-912DB6DE8B39}" type="presParOf" srcId="{F47C102E-C27F-4EC5-AF92-510BBA57FD32}" destId="{9891D93A-E336-4738-8566-12165A249ECB}" srcOrd="1" destOrd="0" presId="urn:microsoft.com/office/officeart/2018/2/layout/IconVerticalSolidList"/>
    <dgm:cxn modelId="{8BD70C92-D6F3-462D-808A-31C67D853908}" type="presParOf" srcId="{F47C102E-C27F-4EC5-AF92-510BBA57FD32}" destId="{DD76560D-5A83-4206-8246-6BF8790A7CBF}" srcOrd="2" destOrd="0" presId="urn:microsoft.com/office/officeart/2018/2/layout/IconVerticalSolidList"/>
    <dgm:cxn modelId="{CF6016E5-DA0A-4B59-BA03-9E77984D8524}" type="presParOf" srcId="{F47C102E-C27F-4EC5-AF92-510BBA57FD32}" destId="{0F3B9A49-47E1-4BFC-A805-343C1EDA7624}" srcOrd="3" destOrd="0" presId="urn:microsoft.com/office/officeart/2018/2/layout/IconVerticalSolidList"/>
    <dgm:cxn modelId="{F92DCE40-AFFD-4BC5-A909-4A1A38165DB7}" type="presParOf" srcId="{A5C9B3DC-7F4F-488F-89D9-A2922F66BC87}" destId="{CB2ECB03-0E20-4649-B020-46B6B2A14BA2}" srcOrd="3" destOrd="0" presId="urn:microsoft.com/office/officeart/2018/2/layout/IconVerticalSolidList"/>
    <dgm:cxn modelId="{BE40883F-0FDD-4840-843A-3F2AD7AA33FF}" type="presParOf" srcId="{A5C9B3DC-7F4F-488F-89D9-A2922F66BC87}" destId="{EC71E1DF-6BCE-4028-AB29-6CB96C58596A}" srcOrd="4" destOrd="0" presId="urn:microsoft.com/office/officeart/2018/2/layout/IconVerticalSolidList"/>
    <dgm:cxn modelId="{E5278B80-7B1F-4DF1-9620-8CF17FA96774}" type="presParOf" srcId="{EC71E1DF-6BCE-4028-AB29-6CB96C58596A}" destId="{BDFF1B8D-C0C6-475D-8A9C-A8CFBB7D5466}" srcOrd="0" destOrd="0" presId="urn:microsoft.com/office/officeart/2018/2/layout/IconVerticalSolidList"/>
    <dgm:cxn modelId="{74664493-339A-4208-8C0F-5C870C16D3ED}" type="presParOf" srcId="{EC71E1DF-6BCE-4028-AB29-6CB96C58596A}" destId="{6B532EDD-B7B3-4153-8ED4-93675FDC8DC5}" srcOrd="1" destOrd="0" presId="urn:microsoft.com/office/officeart/2018/2/layout/IconVerticalSolidList"/>
    <dgm:cxn modelId="{F3BF025D-B0DF-494E-9E33-D43BFF52464B}" type="presParOf" srcId="{EC71E1DF-6BCE-4028-AB29-6CB96C58596A}" destId="{C7634B0B-282B-4021-88D5-C69A11E7832A}" srcOrd="2" destOrd="0" presId="urn:microsoft.com/office/officeart/2018/2/layout/IconVerticalSolidList"/>
    <dgm:cxn modelId="{78B7F92B-0D25-42C4-A774-6AE5EDA0BF97}" type="presParOf" srcId="{EC71E1DF-6BCE-4028-AB29-6CB96C58596A}" destId="{4271F56D-B940-4AFC-AC07-1FB5EFE109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96BED-BB2D-442B-B0AD-7D56DE449E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FB22FF-89F8-4631-B0F1-72EA8D34A09D}">
      <dgm:prSet custT="1"/>
      <dgm:spPr/>
      <dgm:t>
        <a:bodyPr/>
        <a:lstStyle/>
        <a:p>
          <a:r>
            <a:rPr lang="en-US" sz="2000" dirty="0"/>
            <a:t>1- Adding new languages and to expand the reach of  the application to a wider patients.</a:t>
          </a:r>
        </a:p>
      </dgm:t>
    </dgm:pt>
    <dgm:pt modelId="{7B409E61-2687-4A69-9373-1241ED4DB650}" type="parTrans" cxnId="{D89080E5-5B17-4DA9-A527-E5ACAB318CF2}">
      <dgm:prSet/>
      <dgm:spPr/>
      <dgm:t>
        <a:bodyPr/>
        <a:lstStyle/>
        <a:p>
          <a:endParaRPr lang="en-US"/>
        </a:p>
      </dgm:t>
    </dgm:pt>
    <dgm:pt modelId="{D66E3E11-AD49-4FDC-995A-1C66FB61339E}" type="sibTrans" cxnId="{D89080E5-5B17-4DA9-A527-E5ACAB318CF2}">
      <dgm:prSet/>
      <dgm:spPr/>
      <dgm:t>
        <a:bodyPr/>
        <a:lstStyle/>
        <a:p>
          <a:endParaRPr lang="en-US"/>
        </a:p>
      </dgm:t>
    </dgm:pt>
    <dgm:pt modelId="{5B655030-88DE-46DF-A50D-AB626C0C03BF}">
      <dgm:prSet custT="1"/>
      <dgm:spPr/>
      <dgm:t>
        <a:bodyPr/>
        <a:lstStyle/>
        <a:p>
          <a:r>
            <a:rPr lang="en-US" sz="2000" dirty="0"/>
            <a:t>2-Integrating the application with other technologies such as augmented reality and virtual assistants to further enhance the functionality and  usability.</a:t>
          </a:r>
        </a:p>
      </dgm:t>
    </dgm:pt>
    <dgm:pt modelId="{75812AD9-ABFD-441E-919F-EC00C4AD728E}" type="parTrans" cxnId="{6C983813-51DD-46BF-B1FD-6CADA489356E}">
      <dgm:prSet/>
      <dgm:spPr/>
      <dgm:t>
        <a:bodyPr/>
        <a:lstStyle/>
        <a:p>
          <a:endParaRPr lang="en-US"/>
        </a:p>
      </dgm:t>
    </dgm:pt>
    <dgm:pt modelId="{183DCE38-B73B-45E3-90D9-FB053DA89580}" type="sibTrans" cxnId="{6C983813-51DD-46BF-B1FD-6CADA489356E}">
      <dgm:prSet/>
      <dgm:spPr/>
      <dgm:t>
        <a:bodyPr/>
        <a:lstStyle/>
        <a:p>
          <a:endParaRPr lang="en-US"/>
        </a:p>
      </dgm:t>
    </dgm:pt>
    <dgm:pt modelId="{32BB28F3-AB40-9B4E-899C-2BD734045200}" type="pres">
      <dgm:prSet presAssocID="{89B96BED-BB2D-442B-B0AD-7D56DE449E8B}" presName="linear" presStyleCnt="0">
        <dgm:presLayoutVars>
          <dgm:animLvl val="lvl"/>
          <dgm:resizeHandles val="exact"/>
        </dgm:presLayoutVars>
      </dgm:prSet>
      <dgm:spPr/>
    </dgm:pt>
    <dgm:pt modelId="{EB8903E6-94FD-2C4A-9291-06DCD4724D7F}" type="pres">
      <dgm:prSet presAssocID="{A7FB22FF-89F8-4631-B0F1-72EA8D34A09D}" presName="parentText" presStyleLbl="node1" presStyleIdx="0" presStyleCnt="2" custScaleX="100000" custScaleY="121366" custLinFactY="-8447" custLinFactNeighborX="-130" custLinFactNeighborY="-100000">
        <dgm:presLayoutVars>
          <dgm:chMax val="0"/>
          <dgm:bulletEnabled val="1"/>
        </dgm:presLayoutVars>
      </dgm:prSet>
      <dgm:spPr/>
    </dgm:pt>
    <dgm:pt modelId="{655702AE-AFE6-2048-9383-9F17ECA8A539}" type="pres">
      <dgm:prSet presAssocID="{D66E3E11-AD49-4FDC-995A-1C66FB61339E}" presName="spacer" presStyleCnt="0"/>
      <dgm:spPr/>
    </dgm:pt>
    <dgm:pt modelId="{AC192938-75A9-C343-81C6-1F5C9322CF88}" type="pres">
      <dgm:prSet presAssocID="{5B655030-88DE-46DF-A50D-AB626C0C03BF}" presName="parentText" presStyleLbl="node1" presStyleIdx="1" presStyleCnt="2" custScaleX="99741" custScaleY="125905" custLinFactNeighborX="0" custLinFactNeighborY="-16390">
        <dgm:presLayoutVars>
          <dgm:chMax val="0"/>
          <dgm:bulletEnabled val="1"/>
        </dgm:presLayoutVars>
      </dgm:prSet>
      <dgm:spPr/>
    </dgm:pt>
  </dgm:ptLst>
  <dgm:cxnLst>
    <dgm:cxn modelId="{6C983813-51DD-46BF-B1FD-6CADA489356E}" srcId="{89B96BED-BB2D-442B-B0AD-7D56DE449E8B}" destId="{5B655030-88DE-46DF-A50D-AB626C0C03BF}" srcOrd="1" destOrd="0" parTransId="{75812AD9-ABFD-441E-919F-EC00C4AD728E}" sibTransId="{183DCE38-B73B-45E3-90D9-FB053DA89580}"/>
    <dgm:cxn modelId="{173EF381-2AD9-AF44-8BC2-736CC21C9063}" type="presOf" srcId="{5B655030-88DE-46DF-A50D-AB626C0C03BF}" destId="{AC192938-75A9-C343-81C6-1F5C9322CF88}" srcOrd="0" destOrd="0" presId="urn:microsoft.com/office/officeart/2005/8/layout/vList2"/>
    <dgm:cxn modelId="{199999B3-60B4-0D4A-AD39-DAC306656C9B}" type="presOf" srcId="{89B96BED-BB2D-442B-B0AD-7D56DE449E8B}" destId="{32BB28F3-AB40-9B4E-899C-2BD734045200}" srcOrd="0" destOrd="0" presId="urn:microsoft.com/office/officeart/2005/8/layout/vList2"/>
    <dgm:cxn modelId="{C68A7CCD-0D03-6F4B-9578-01F94ABCF7E6}" type="presOf" srcId="{A7FB22FF-89F8-4631-B0F1-72EA8D34A09D}" destId="{EB8903E6-94FD-2C4A-9291-06DCD4724D7F}" srcOrd="0" destOrd="0" presId="urn:microsoft.com/office/officeart/2005/8/layout/vList2"/>
    <dgm:cxn modelId="{D89080E5-5B17-4DA9-A527-E5ACAB318CF2}" srcId="{89B96BED-BB2D-442B-B0AD-7D56DE449E8B}" destId="{A7FB22FF-89F8-4631-B0F1-72EA8D34A09D}" srcOrd="0" destOrd="0" parTransId="{7B409E61-2687-4A69-9373-1241ED4DB650}" sibTransId="{D66E3E11-AD49-4FDC-995A-1C66FB61339E}"/>
    <dgm:cxn modelId="{D373DFF2-910F-2B44-87AA-991A469DF661}" type="presParOf" srcId="{32BB28F3-AB40-9B4E-899C-2BD734045200}" destId="{EB8903E6-94FD-2C4A-9291-06DCD4724D7F}" srcOrd="0" destOrd="0" presId="urn:microsoft.com/office/officeart/2005/8/layout/vList2"/>
    <dgm:cxn modelId="{ACEE0913-98A1-244A-A037-97E9A0D6FEEA}" type="presParOf" srcId="{32BB28F3-AB40-9B4E-899C-2BD734045200}" destId="{655702AE-AFE6-2048-9383-9F17ECA8A539}" srcOrd="1" destOrd="0" presId="urn:microsoft.com/office/officeart/2005/8/layout/vList2"/>
    <dgm:cxn modelId="{62DA320B-92CB-014D-A6B3-A0577D5C0CA7}" type="presParOf" srcId="{32BB28F3-AB40-9B4E-899C-2BD734045200}" destId="{AC192938-75A9-C343-81C6-1F5C9322CF8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DCE9E-B678-4D21-8F06-B2C146128665}">
      <dsp:nvSpPr>
        <dsp:cNvPr id="0" name=""/>
        <dsp:cNvSpPr/>
      </dsp:nvSpPr>
      <dsp:spPr>
        <a:xfrm>
          <a:off x="0" y="0"/>
          <a:ext cx="12192000" cy="11042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E6794-EDE1-42C5-9A37-1D2DEB3A31BF}">
      <dsp:nvSpPr>
        <dsp:cNvPr id="0" name=""/>
        <dsp:cNvSpPr/>
      </dsp:nvSpPr>
      <dsp:spPr>
        <a:xfrm>
          <a:off x="235556" y="269595"/>
          <a:ext cx="607324" cy="607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8ADD6-A764-4ED0-A5E8-2D668FD08C65}">
      <dsp:nvSpPr>
        <dsp:cNvPr id="0" name=""/>
        <dsp:cNvSpPr/>
      </dsp:nvSpPr>
      <dsp:spPr>
        <a:xfrm>
          <a:off x="1275380" y="471"/>
          <a:ext cx="10916619" cy="1104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64" tIns="116864" rIns="116864" bIns="1168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(Body)"/>
            </a:rPr>
            <a:t>The application help people know and confirm the type of disease with accuracy </a:t>
          </a:r>
          <a:r>
            <a:rPr lang="en-US" sz="2000" b="1" kern="1200" dirty="0">
              <a:latin typeface="Calibri (Body)"/>
            </a:rPr>
            <a:t>99.4%</a:t>
          </a:r>
          <a:r>
            <a:rPr lang="en-US" sz="2000" kern="1200" dirty="0">
              <a:latin typeface="Calibri (Body)"/>
            </a:rPr>
            <a:t>.</a:t>
          </a:r>
        </a:p>
      </dsp:txBody>
      <dsp:txXfrm>
        <a:off x="1275380" y="471"/>
        <a:ext cx="10916619" cy="1104225"/>
      </dsp:txXfrm>
    </dsp:sp>
    <dsp:sp modelId="{AABB4384-C721-4001-9FF9-DFEEF71DD3CA}">
      <dsp:nvSpPr>
        <dsp:cNvPr id="0" name=""/>
        <dsp:cNvSpPr/>
      </dsp:nvSpPr>
      <dsp:spPr>
        <a:xfrm>
          <a:off x="0" y="1380753"/>
          <a:ext cx="12192000" cy="11042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1D93A-E336-4738-8566-12165A249ECB}">
      <dsp:nvSpPr>
        <dsp:cNvPr id="0" name=""/>
        <dsp:cNvSpPr/>
      </dsp:nvSpPr>
      <dsp:spPr>
        <a:xfrm>
          <a:off x="334028" y="1629204"/>
          <a:ext cx="607324" cy="607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B9A49-47E1-4BFC-A805-343C1EDA7624}">
      <dsp:nvSpPr>
        <dsp:cNvPr id="0" name=""/>
        <dsp:cNvSpPr/>
      </dsp:nvSpPr>
      <dsp:spPr>
        <a:xfrm>
          <a:off x="1275380" y="1380753"/>
          <a:ext cx="10916619" cy="1104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64" tIns="116864" rIns="116864" bIns="1168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application will provide patients with information about their skin cancer diseases.</a:t>
          </a:r>
        </a:p>
      </dsp:txBody>
      <dsp:txXfrm>
        <a:off x="1275380" y="1380753"/>
        <a:ext cx="10916619" cy="1104225"/>
      </dsp:txXfrm>
    </dsp:sp>
    <dsp:sp modelId="{BDFF1B8D-C0C6-475D-8A9C-A8CFBB7D5466}">
      <dsp:nvSpPr>
        <dsp:cNvPr id="0" name=""/>
        <dsp:cNvSpPr/>
      </dsp:nvSpPr>
      <dsp:spPr>
        <a:xfrm>
          <a:off x="0" y="2761035"/>
          <a:ext cx="12192000" cy="11042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32EDD-B7B3-4153-8ED4-93675FDC8DC5}">
      <dsp:nvSpPr>
        <dsp:cNvPr id="0" name=""/>
        <dsp:cNvSpPr/>
      </dsp:nvSpPr>
      <dsp:spPr>
        <a:xfrm>
          <a:off x="334028" y="3009486"/>
          <a:ext cx="607324" cy="607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1F56D-B940-4AFC-AC07-1FB5EFE10931}">
      <dsp:nvSpPr>
        <dsp:cNvPr id="0" name=""/>
        <dsp:cNvSpPr/>
      </dsp:nvSpPr>
      <dsp:spPr>
        <a:xfrm>
          <a:off x="1275380" y="2761035"/>
          <a:ext cx="10916619" cy="1104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64" tIns="116864" rIns="116864" bIns="1168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application will provide patients with medication schedule reminder.</a:t>
          </a:r>
        </a:p>
      </dsp:txBody>
      <dsp:txXfrm>
        <a:off x="1275380" y="2761035"/>
        <a:ext cx="10916619" cy="1104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903E6-94FD-2C4A-9291-06DCD4724D7F}">
      <dsp:nvSpPr>
        <dsp:cNvPr id="0" name=""/>
        <dsp:cNvSpPr/>
      </dsp:nvSpPr>
      <dsp:spPr>
        <a:xfrm>
          <a:off x="0" y="524787"/>
          <a:ext cx="10860744" cy="14767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1- Adding new languages and to expand the reach of  the application to a wider patients.</a:t>
          </a:r>
        </a:p>
      </dsp:txBody>
      <dsp:txXfrm>
        <a:off x="72091" y="596878"/>
        <a:ext cx="10716562" cy="1332599"/>
      </dsp:txXfrm>
    </dsp:sp>
    <dsp:sp modelId="{AC192938-75A9-C343-81C6-1F5C9322CF88}">
      <dsp:nvSpPr>
        <dsp:cNvPr id="0" name=""/>
        <dsp:cNvSpPr/>
      </dsp:nvSpPr>
      <dsp:spPr>
        <a:xfrm>
          <a:off x="14064" y="2448070"/>
          <a:ext cx="10832614" cy="15320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2-Integrating the application with other technologies such as augmented reality and virtual assistants to further enhance the functionality and  usability.</a:t>
          </a:r>
        </a:p>
      </dsp:txBody>
      <dsp:txXfrm>
        <a:off x="88851" y="2522857"/>
        <a:ext cx="10683040" cy="1382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C82A-8BB0-45EE-8E2F-6E77BBEFC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675B9-C0C8-495D-9585-924A26E62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F502-4C24-483C-8314-0B02A776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FAD6-83BE-4BDF-82F5-ACDE9396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A071-1929-4D2D-A474-41246136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692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401D-6D68-4884-BBE4-9E4F082B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682EF-4B75-493B-B3EB-D3987271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74777-700B-427C-8D97-1BA5A612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821A-F018-43EE-8809-71E69765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F874-EFD8-4D29-931B-CA05F252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5762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42614-E1E2-4EA6-9F85-853660D6B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DA777-CD00-4B50-A535-96F7F7786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2050B-8A56-40AD-9D72-91F1A224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38A9-FAC4-497F-8E33-04917219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E5B-9706-40EA-8019-F458F33B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9485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3B9690E8-0AA0-453A-A2BA-3C4A02401F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612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97CAE430-B148-4FE1-B142-E196CFFEBA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8612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F34D7C92-7171-4768-A26F-CE08A04FAA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612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91EBE236-D9BF-46C4-8CE2-60F7CD40E7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3623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3755B2FB-A969-40D9-919A-8DBCA8B765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623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C047E0AE-451F-4E70-A217-3D51A5FCA8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623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92DC936D-218B-4AB2-A141-83C839EE37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4179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5085FD65-394A-47FA-BF7A-013D84C870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179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23417874-DD14-461C-B278-0DE8032D2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4179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A8685BFC-DF7F-4414-8D3E-652C9EF135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350" y="2801105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01A82CD-E0FD-4C28-B287-439356FAE8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8350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C1ACEAC1-C62C-4024-9525-268AB72427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8350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26385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71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0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3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93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20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7A01-6805-45D1-A49E-A8A5C2D3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992B9-1C89-484D-88DB-FC398F35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C8257-704B-4F18-AE00-6355E52A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F8214-B3B9-4797-8E9C-A7C8499E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48EC4-CE3C-4B85-A1B8-6D9285BF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9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9433-A53E-47D2-BE04-1CB1E3A3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5A4B-9DC4-4699-8058-42B04EB43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27F76-9961-48E3-BF35-63C8748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6D22C-E5AD-488A-86A1-ABBD163D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A990-63D9-43B2-A5E3-E07AC047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5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2E59-440F-4932-8801-37ACBCD9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597A-45B9-4529-A906-4BF7F7FD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C546D-38E9-48B4-A959-2BA3CB6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A3466-EF04-4B5D-A9EB-947AB8D4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DA9B6-9B5E-4765-8CF3-54610396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C02BB-0C45-485B-8372-727E223F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8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7867-8F4E-488E-AE3D-4EA3FF91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49B74-D816-483F-A562-6E0360AA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3FA1C-7AD8-484B-B301-7BB3CB186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FD2DE-A7D0-44B0-8D8A-6AD8FFC61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C6AEF-6762-4560-BF58-F4AFC890B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38A32-9EE1-4EDA-931E-5B7993E0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2BB1E-B796-4330-804D-B903C0AF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F7351-CE77-4ADF-8354-56234341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1534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75F1-515B-4FEB-A586-F45E13AB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06392-74E7-4C67-838B-D2CBDF14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1A7B1-2510-4083-BBC6-969E849A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AEBFB-04D0-4309-B2A2-D9523AD5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6331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FA718-00B5-4E59-841F-A3BC648CF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C31DE-9898-49EA-B12A-7132BA50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376D2-1FA7-4AD1-B9D2-A0A4F1DF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5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E64E-C43F-47AE-B3BB-E6D5DA34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3081-CAFC-49BA-8CF9-A3AFC853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B2D64-20B6-44C1-A064-DAFCA753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8B9F-C303-471D-A225-1CF2365B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556B7-908A-4777-9800-9F8CC864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2A5A8-A7BA-4770-B6E0-7487921A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0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4E2B-0B1F-43CD-A4B2-486DE534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927033-47B7-4174-B50C-3E93862ED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9A244-BEAD-4213-A3BB-54C4BC77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EAC56-0B4D-4B72-9DEA-B320C3BB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3C316-A8F5-49EB-82C7-1D5EA2F3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EE0D5-B5CF-45FB-8363-2E0F699C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4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CC8E7-EBBB-4C5C-BC6D-EDF4FEFE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54A5C-A8E9-41CE-AC3D-2CF986EAD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79FE7-D3CC-4C1B-B44C-62C758C34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6493-0E5F-44E7-83CE-4090E6FC7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278D-5730-455F-A099-691115D67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B5A8C4-F04F-45A6-A8F9-7A0F81196BF6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7AD1B1-DBF1-4A92-92BC-70A2D3C4A34D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AFEE14-47BD-4060-AD86-504A755B60CF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4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378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nexus.org/doi/full/10.1016/j.imed.2022.08.004#con2" TargetMode="External"/><Relationship Id="rId2" Type="http://schemas.openxmlformats.org/officeDocument/2006/relationships/hyperlink" Target="https://mednexus.org/doi/full/10.1016/j.imed.2022.08.004#con1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google.com/imgres?imgurl=https://fadic.net/wp-content/uploads/2020/07/Untitled.png&amp;tbnid=oaImVl0C2bICRM&amp;vet=12ahUKEwjTreXOoIGEAxXCXqQEHbKyAyQQMygEegQIARBZ..i&amp;imgrefurl=https://fadic.net/google-scholar-%D9%A1%D9%A0-%D9%85%D9%87%D8%A7%D8%B1%D8%A7%D8%AA-%D9%84%D8%A7%D8%A8%D8%AF-%D9%85%D9%86-%D8%A3%D9%86-%D8%AA%D8%AA%D8%B9%D9%84%D9%85%D9%87%D8%A7-%D9%81%D9%8A-%D8%A7%D9%84%D8%A8%D8%A7/&amp;docid=iU3iIEIkZ8BPiM&amp;w=477&amp;h=202&amp;q=%D8%A7%D8%A8%D8%AD%D8%A7%D8%AB%20%D8%AC%D9%88%D8%AC%D9%84&amp;client=firefox-b-d&amp;ved=2ahUKEwjTreXOoIGEAxXCXqQEHbKyAyQQMygEegQIARB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hyperlink" Target="https://www.google.com/imgres?imgurl=https://upload.wikimedia.org/wikipedia/commons/thumb/f/f8/Python_logo_and_wordmark.svg/2560px-Python_logo_and_wordmark.svg.png&amp;tbnid=9UFc6CKWOJKyrM&amp;vet=12ahUKEwiD5LS7oIGEAxWQeqQEHUKRDgsQMygFegQIARBY..i&amp;imgrefurl=https://ar.m.wikipedia.org/wiki/%D9%85%D9%84%D9%81:Python_logo_and_wordmark.svg&amp;docid=iUyrX7qlw7haDM&amp;w=2560&amp;h=759&amp;q=%D8%A8%D8%A7%D9%8A%D8%AB%D9%88%D9%86&amp;client=firefox-b-d&amp;ved=2ahUKEwiD5LS7oIGEAxWQeqQEHUKRDgsQMygFegQIARBY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miiskin.android" TargetMode="External"/><Relationship Id="rId2" Type="http://schemas.openxmlformats.org/officeDocument/2006/relationships/hyperlink" Target="https://play.google.com/store/apps/details?id=com.molescop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lay.google.com/store/apps/details?id=com.visualdx" TargetMode="External"/><Relationship Id="rId4" Type="http://schemas.openxmlformats.org/officeDocument/2006/relationships/hyperlink" Target="https://play.google.com/store/apps/details?id=com.rubytribe.skinvision.a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lanocytic_nevus" TargetMode="External"/><Relationship Id="rId2" Type="http://schemas.openxmlformats.org/officeDocument/2006/relationships/hyperlink" Target="https://www.mayoclinic.org/diseases-conditions/melanoma/symptoms-causes/syc-2037488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yoclinic.org/diseases-conditions/actinic-keratosis/symptoms-causes/syc-20354969" TargetMode="External"/><Relationship Id="rId5" Type="http://schemas.openxmlformats.org/officeDocument/2006/relationships/hyperlink" Target="https://www.mayoclinic.org/diseases-conditions/seborrheic-keratosis/symptoms-causes/syc-20353878" TargetMode="External"/><Relationship Id="rId4" Type="http://schemas.openxmlformats.org/officeDocument/2006/relationships/hyperlink" Target="https://www.mayoclinic.org/diseases-conditions/basal-cell-carcinoma/symptoms-causes/syc-2035418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line.com/health/pyogenic-granuloma" TargetMode="External"/><Relationship Id="rId2" Type="http://schemas.openxmlformats.org/officeDocument/2006/relationships/hyperlink" Target="https://en.wikipedia.org/wiki/Dermatofibrom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y.clevelandclinic.org/health/diseases/21827-mycosis-fungoides" TargetMode="External"/><Relationship Id="rId4" Type="http://schemas.openxmlformats.org/officeDocument/2006/relationships/hyperlink" Target="https://my.clevelandclinic.org/health/diseases/17480-squamous-cell-carcinoma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40" y="4721413"/>
            <a:ext cx="10082320" cy="100547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/>
              <a:t>Machine Learning Application</a:t>
            </a:r>
            <a:r>
              <a:rPr lang="ar-EG" b="1" dirty="0"/>
              <a:t> </a:t>
            </a:r>
            <a:r>
              <a:rPr lang="en-US" b="1" dirty="0"/>
              <a:t>for Healthcare 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r="5580" b="-1"/>
          <a:stretch/>
        </p:blipFill>
        <p:spPr>
          <a:xfrm>
            <a:off x="20" y="0"/>
            <a:ext cx="12191980" cy="417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5A6B6-83C0-9A89-A1D9-590CC3FF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091" y="5726890"/>
            <a:ext cx="1832611" cy="1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0C0FD6-17EB-A3EE-2771-1A90C4D81BF8}"/>
              </a:ext>
            </a:extLst>
          </p:cNvPr>
          <p:cNvSpPr txBox="1"/>
          <p:nvPr/>
        </p:nvSpPr>
        <p:spPr>
          <a:xfrm>
            <a:off x="2642931" y="2207815"/>
            <a:ext cx="39569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It can be used to examine the entire body.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4EBEC-4C1E-6D0D-C8F2-74D682152037}"/>
              </a:ext>
            </a:extLst>
          </p:cNvPr>
          <p:cNvSpPr txBox="1"/>
          <p:nvPr/>
        </p:nvSpPr>
        <p:spPr>
          <a:xfrm>
            <a:off x="7015916" y="2419646"/>
            <a:ext cx="5092812" cy="51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Not easy to use.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42A79-4BCF-E934-4184-64293C87688B}"/>
              </a:ext>
            </a:extLst>
          </p:cNvPr>
          <p:cNvSpPr txBox="1"/>
          <p:nvPr/>
        </p:nvSpPr>
        <p:spPr>
          <a:xfrm>
            <a:off x="2639506" y="3319053"/>
            <a:ext cx="4011104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Provides information about moles and skin spots.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E649-D919-B259-563B-B093C35E1CFD}"/>
              </a:ext>
            </a:extLst>
          </p:cNvPr>
          <p:cNvSpPr txBox="1"/>
          <p:nvPr/>
        </p:nvSpPr>
        <p:spPr>
          <a:xfrm>
            <a:off x="6966414" y="3368304"/>
            <a:ext cx="5033904" cy="999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It cannot identify types of skin cancer other than just melanoma.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872EE-C63F-D205-61C3-499313C082C5}"/>
              </a:ext>
            </a:extLst>
          </p:cNvPr>
          <p:cNvSpPr txBox="1"/>
          <p:nvPr/>
        </p:nvSpPr>
        <p:spPr>
          <a:xfrm>
            <a:off x="2547029" y="4304273"/>
            <a:ext cx="4372821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-Provides an instant risk assessment for skin cancer after analyzing the image 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A9BFA-3BF6-3344-5E2A-518E861EC618}"/>
              </a:ext>
            </a:extLst>
          </p:cNvPr>
          <p:cNvSpPr txBox="1"/>
          <p:nvPr/>
        </p:nvSpPr>
        <p:spPr>
          <a:xfrm>
            <a:off x="6984094" y="4549383"/>
            <a:ext cx="4927841" cy="50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r-EG" dirty="0"/>
              <a:t>-</a:t>
            </a:r>
            <a:r>
              <a:rPr lang="en-US" sz="2000" dirty="0"/>
              <a:t>It may only be available in some 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BF0D7-B4B7-8897-FEFF-20468A11B9D1}"/>
              </a:ext>
            </a:extLst>
          </p:cNvPr>
          <p:cNvSpPr txBox="1"/>
          <p:nvPr/>
        </p:nvSpPr>
        <p:spPr>
          <a:xfrm>
            <a:off x="2643558" y="5470733"/>
            <a:ext cx="4157218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Provides an extensive database of medical images.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8676C-90AD-E168-B951-6ED60DF98C3A}"/>
              </a:ext>
            </a:extLst>
          </p:cNvPr>
          <p:cNvSpPr txBox="1"/>
          <p:nvPr/>
        </p:nvSpPr>
        <p:spPr>
          <a:xfrm>
            <a:off x="6949582" y="5659943"/>
            <a:ext cx="495849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- Subscribing can be expensive.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3E65A-702B-76A8-E1BD-7B30D7CD43A8}"/>
              </a:ext>
            </a:extLst>
          </p:cNvPr>
          <p:cNvSpPr txBox="1"/>
          <p:nvPr/>
        </p:nvSpPr>
        <p:spPr>
          <a:xfrm>
            <a:off x="1435232" y="1234559"/>
            <a:ext cx="6094428" cy="658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934"/>
              </a:lnSpc>
            </a:pPr>
            <a:r>
              <a:rPr lang="en-US" sz="2400" b="1" dirty="0"/>
              <a:t>Advantages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41ED4-3C0A-0489-CA43-3FDE284C6CF1}"/>
              </a:ext>
            </a:extLst>
          </p:cNvPr>
          <p:cNvSpPr txBox="1"/>
          <p:nvPr/>
        </p:nvSpPr>
        <p:spPr>
          <a:xfrm>
            <a:off x="5792769" y="1312170"/>
            <a:ext cx="6094428" cy="658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934"/>
              </a:lnSpc>
            </a:pPr>
            <a:r>
              <a:rPr lang="en-US" sz="2400" b="1" dirty="0"/>
              <a:t>Disadvantages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3CC3A0-5C96-43B3-8142-C9F3AE13A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4" y="2159442"/>
            <a:ext cx="868065" cy="710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194411-1FA7-4595-BFB9-66BE89AE8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4" y="3293297"/>
            <a:ext cx="873578" cy="733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6D68D4-6676-4A95-8CB2-A1E197486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8" y="5525145"/>
            <a:ext cx="823786" cy="6990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02BCAD-5F02-E5ED-EF24-D0C596D4DF2A}"/>
              </a:ext>
            </a:extLst>
          </p:cNvPr>
          <p:cNvSpPr txBox="1"/>
          <p:nvPr/>
        </p:nvSpPr>
        <p:spPr>
          <a:xfrm>
            <a:off x="969490" y="2858757"/>
            <a:ext cx="1439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 Scope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3A3A54-B919-1F00-CFF4-D451A5A9DF96}"/>
              </a:ext>
            </a:extLst>
          </p:cNvPr>
          <p:cNvSpPr txBox="1"/>
          <p:nvPr/>
        </p:nvSpPr>
        <p:spPr>
          <a:xfrm>
            <a:off x="1166297" y="3981905"/>
            <a:ext cx="996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Miiskin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42BA0C-2EEC-9C03-BA14-F6DFD893C1C7}"/>
              </a:ext>
            </a:extLst>
          </p:cNvPr>
          <p:cNvSpPr txBox="1"/>
          <p:nvPr/>
        </p:nvSpPr>
        <p:spPr>
          <a:xfrm>
            <a:off x="1030573" y="5070623"/>
            <a:ext cx="1611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93">
              <a:defRPr/>
            </a:pPr>
            <a:r>
              <a:rPr lang="en-US" sz="2000" b="1" dirty="0" err="1">
                <a:solidFill>
                  <a:prstClr val="black"/>
                </a:solidFill>
              </a:rPr>
              <a:t>SkinVision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D68F2-C673-C9A5-E76C-EDB0C509A7C1}"/>
              </a:ext>
            </a:extLst>
          </p:cNvPr>
          <p:cNvSpPr txBox="1"/>
          <p:nvPr/>
        </p:nvSpPr>
        <p:spPr>
          <a:xfrm>
            <a:off x="1100050" y="6304832"/>
            <a:ext cx="1197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VisualDx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1774F8-E8D2-9C28-ED4A-CBC89C4FE93A}"/>
              </a:ext>
            </a:extLst>
          </p:cNvPr>
          <p:cNvSpPr txBox="1"/>
          <p:nvPr/>
        </p:nvSpPr>
        <p:spPr>
          <a:xfrm>
            <a:off x="3466712" y="294973"/>
            <a:ext cx="65987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Related Application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CB7888-1823-5C3B-BB86-E477A8C92C12}"/>
              </a:ext>
            </a:extLst>
          </p:cNvPr>
          <p:cNvCxnSpPr>
            <a:cxnSpLocks/>
          </p:cNvCxnSpPr>
          <p:nvPr/>
        </p:nvCxnSpPr>
        <p:spPr>
          <a:xfrm>
            <a:off x="6839151" y="1355728"/>
            <a:ext cx="0" cy="5341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B45E40-75E2-605C-373F-95ED2565091E}"/>
              </a:ext>
            </a:extLst>
          </p:cNvPr>
          <p:cNvCxnSpPr>
            <a:cxnSpLocks/>
          </p:cNvCxnSpPr>
          <p:nvPr/>
        </p:nvCxnSpPr>
        <p:spPr>
          <a:xfrm>
            <a:off x="2450964" y="1301201"/>
            <a:ext cx="0" cy="5403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4CA780-9F88-F45E-351B-BB70FACAA6B0}"/>
              </a:ext>
            </a:extLst>
          </p:cNvPr>
          <p:cNvCxnSpPr>
            <a:cxnSpLocks/>
          </p:cNvCxnSpPr>
          <p:nvPr/>
        </p:nvCxnSpPr>
        <p:spPr>
          <a:xfrm>
            <a:off x="12056879" y="1379100"/>
            <a:ext cx="18850" cy="5318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C499A4C-0568-E3C2-00E8-6613A2971EA5}"/>
              </a:ext>
            </a:extLst>
          </p:cNvPr>
          <p:cNvCxnSpPr/>
          <p:nvPr/>
        </p:nvCxnSpPr>
        <p:spPr>
          <a:xfrm>
            <a:off x="2432115" y="3261674"/>
            <a:ext cx="9624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66A764-130A-F44B-8934-911C8400CDDB}"/>
              </a:ext>
            </a:extLst>
          </p:cNvPr>
          <p:cNvCxnSpPr/>
          <p:nvPr/>
        </p:nvCxnSpPr>
        <p:spPr>
          <a:xfrm>
            <a:off x="2432115" y="4280073"/>
            <a:ext cx="95682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EA1849-D385-01FE-D2BD-276E998137D4}"/>
              </a:ext>
            </a:extLst>
          </p:cNvPr>
          <p:cNvCxnSpPr/>
          <p:nvPr/>
        </p:nvCxnSpPr>
        <p:spPr>
          <a:xfrm flipH="1">
            <a:off x="2432115" y="5401638"/>
            <a:ext cx="9624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4F3E884-1425-1884-EC0A-BEFBBDB187B1}"/>
              </a:ext>
            </a:extLst>
          </p:cNvPr>
          <p:cNvCxnSpPr/>
          <p:nvPr/>
        </p:nvCxnSpPr>
        <p:spPr>
          <a:xfrm>
            <a:off x="2432115" y="6697506"/>
            <a:ext cx="96436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AB7733D-355C-5028-CC00-678ADDC9E77A}"/>
              </a:ext>
            </a:extLst>
          </p:cNvPr>
          <p:cNvCxnSpPr/>
          <p:nvPr/>
        </p:nvCxnSpPr>
        <p:spPr>
          <a:xfrm>
            <a:off x="2432115" y="2082980"/>
            <a:ext cx="9643614" cy="89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36C48B0-170E-25D7-B55D-BD9182626590}"/>
              </a:ext>
            </a:extLst>
          </p:cNvPr>
          <p:cNvCxnSpPr/>
          <p:nvPr/>
        </p:nvCxnSpPr>
        <p:spPr>
          <a:xfrm>
            <a:off x="2450964" y="1301201"/>
            <a:ext cx="9605915" cy="65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AA037E-4CE5-06A0-7B1A-6FA8E9A00E64}"/>
              </a:ext>
            </a:extLst>
          </p:cNvPr>
          <p:cNvCxnSpPr/>
          <p:nvPr/>
        </p:nvCxnSpPr>
        <p:spPr>
          <a:xfrm flipV="1">
            <a:off x="3619893" y="936705"/>
            <a:ext cx="0" cy="43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DB6733-9F3C-4407-AFF4-7702DA85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24" y="4349591"/>
            <a:ext cx="866124" cy="7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A281-0DC8-CAE6-06E3-23E92CFD4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31" y="-1"/>
            <a:ext cx="11641137" cy="93703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Related</a:t>
            </a:r>
            <a:r>
              <a:rPr lang="en-US" b="1" dirty="0" err="1">
                <a:latin typeface="+mn-lt"/>
              </a:rPr>
              <a:t>work</a:t>
            </a:r>
            <a:br>
              <a:rPr lang="en-US" sz="3600" kern="1200" spc="-562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1EACA2-65B0-150F-0213-25B6CD2B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77137"/>
              </p:ext>
            </p:extLst>
          </p:nvPr>
        </p:nvGraphicFramePr>
        <p:xfrm>
          <a:off x="-69092" y="453489"/>
          <a:ext cx="12546842" cy="644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702">
                  <a:extLst>
                    <a:ext uri="{9D8B030D-6E8A-4147-A177-3AD203B41FA5}">
                      <a16:colId xmlns:a16="http://schemas.microsoft.com/office/drawing/2014/main" val="279559338"/>
                    </a:ext>
                  </a:extLst>
                </a:gridCol>
                <a:gridCol w="1904770">
                  <a:extLst>
                    <a:ext uri="{9D8B030D-6E8A-4147-A177-3AD203B41FA5}">
                      <a16:colId xmlns:a16="http://schemas.microsoft.com/office/drawing/2014/main" val="347314268"/>
                    </a:ext>
                  </a:extLst>
                </a:gridCol>
                <a:gridCol w="2485890">
                  <a:extLst>
                    <a:ext uri="{9D8B030D-6E8A-4147-A177-3AD203B41FA5}">
                      <a16:colId xmlns:a16="http://schemas.microsoft.com/office/drawing/2014/main" val="482652026"/>
                    </a:ext>
                  </a:extLst>
                </a:gridCol>
                <a:gridCol w="1836737">
                  <a:extLst>
                    <a:ext uri="{9D8B030D-6E8A-4147-A177-3AD203B41FA5}">
                      <a16:colId xmlns:a16="http://schemas.microsoft.com/office/drawing/2014/main" val="3736934998"/>
                    </a:ext>
                  </a:extLst>
                </a:gridCol>
                <a:gridCol w="2339743">
                  <a:extLst>
                    <a:ext uri="{9D8B030D-6E8A-4147-A177-3AD203B41FA5}">
                      <a16:colId xmlns:a16="http://schemas.microsoft.com/office/drawing/2014/main" val="4065502219"/>
                    </a:ext>
                  </a:extLst>
                </a:gridCol>
              </a:tblGrid>
              <a:tr h="106265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Research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Researcher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Module and the Algorithm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8025"/>
                  </a:ext>
                </a:extLst>
              </a:tr>
              <a:tr h="1716597">
                <a:tc>
                  <a:txBody>
                    <a:bodyPr/>
                    <a:lstStyle/>
                    <a:p>
                      <a:pPr rtl="0" eaLnBrk="1" latinLnBrk="0" hangingPunct="1"/>
                      <a:endParaRPr lang="en-US" sz="2200" dirty="0">
                        <a:effectLst/>
                        <a:latin typeface="+mj-lt"/>
                      </a:endParaRPr>
                    </a:p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State-of-the-art machine learning techniques for melanoma skin cancer detection and classification: a comprehensive review.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eaLnBrk="1" fontAlgn="auto" latinLnBrk="0" hangingPunct="1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 </a:t>
                      </a:r>
                      <a:r>
                        <a:rPr lang="en-US" sz="200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Harsh</a:t>
                      </a:r>
                      <a:r>
                        <a:rPr lang="en-US" sz="2000" u="none" dirty="0">
                          <a:solidFill>
                            <a:srgbClr val="0563C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Bhatt</a:t>
                      </a:r>
                      <a:r>
                        <a:rPr lang="en-US" sz="200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endParaRPr lang="ar-EG" sz="2000" u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00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2000" u="non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Vrunda</a:t>
                      </a:r>
                      <a:r>
                        <a:rPr lang="en-US" sz="200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Shah</a:t>
                      </a:r>
                      <a:endParaRPr lang="en-US" sz="2000" u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rtl="0" eaLnBrk="1" fontAlgn="auto" latinLnBrk="0" hangingPunct="1"/>
                      <a:endParaRPr lang="en-US" sz="24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000" dirty="0"/>
                        <a:t>CNN</a:t>
                      </a:r>
                    </a:p>
                    <a:p>
                      <a:pPr algn="ctr"/>
                      <a:r>
                        <a:rPr lang="en-US" sz="2000" dirty="0"/>
                        <a:t>SVM</a:t>
                      </a:r>
                    </a:p>
                    <a:p>
                      <a:pPr algn="ctr"/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2000" dirty="0">
                          <a:cs typeface="+mn-cs"/>
                        </a:rPr>
                        <a:t>202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2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%</a:t>
                      </a:r>
                      <a:r>
                        <a:rPr lang="ar-EG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97.70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96.9</a:t>
                      </a:r>
                      <a:r>
                        <a:rPr lang="ar-EG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95.32%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9504"/>
                  </a:ext>
                </a:extLst>
              </a:tr>
              <a:tr h="171659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comprehensive study on skin cancer detection using artificial neural network (ANN) and convolutional neural network (CNN).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563C1"/>
                        </a:solidFill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US" sz="2000" dirty="0" err="1"/>
                        <a:t>A.Shah</a:t>
                      </a:r>
                      <a:r>
                        <a:rPr lang="en-US" sz="2000" dirty="0"/>
                        <a:t>,</a:t>
                      </a:r>
                    </a:p>
                    <a:p>
                      <a:pPr algn="ctr"/>
                      <a:r>
                        <a:rPr lang="en-US" sz="2000" dirty="0" err="1"/>
                        <a:t>A.Pandyaetal</a:t>
                      </a:r>
                      <a:endParaRPr lang="en-US" sz="2000" dirty="0"/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000" dirty="0"/>
                        <a:t> CNN</a:t>
                      </a:r>
                    </a:p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ar-EG" sz="2000" dirty="0"/>
                        <a:t>2023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eaLnBrk="1" latinLnBrk="0" hangingPunct="1"/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92%</a:t>
                      </a:r>
                      <a:b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</a:b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86.3%</a:t>
                      </a:r>
                      <a:endParaRPr lang="en-US" sz="2000" dirty="0">
                        <a:effectLst/>
                        <a:latin typeface="Arial (Body)"/>
                      </a:endParaRPr>
                    </a:p>
                    <a:p>
                      <a:pPr algn="ctr" rtl="0" eaLnBrk="1" latinLnBrk="0" hangingPunct="1"/>
                      <a:endParaRPr lang="en-US" sz="2400" dirty="0">
                        <a:effectLst/>
                        <a:latin typeface="Aria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634325"/>
                  </a:ext>
                </a:extLst>
              </a:tr>
              <a:tr h="1716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+mj-lt"/>
                      </a:endParaRPr>
                    </a:p>
                    <a:p>
                      <a:pPr algn="ctr" rtl="0" eaLnBrk="1" latinLnBrk="0" hangingPunct="1"/>
                      <a:r>
                        <a:rPr lang="en-US" sz="2000" dirty="0">
                          <a:effectLst/>
                          <a:latin typeface="+mn-lt"/>
                        </a:rPr>
                        <a:t>Skin cancer classification using explainable artificial intelligence on pre-extracted image features.</a:t>
                      </a:r>
                    </a:p>
                    <a:p>
                      <a:pPr algn="ctr" rtl="0" eaLnBrk="1" latinLnBrk="0" hangingPunct="1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 rtl="0" eaLnBrk="1" fontAlgn="auto" latinLnBrk="0" hangingPunct="1"/>
                      <a:r>
                        <a:rPr lang="en-US" sz="2000" dirty="0"/>
                        <a:t> Kumar &amp; </a:t>
                      </a:r>
                      <a:r>
                        <a:rPr lang="en-US" sz="2000" dirty="0" err="1"/>
                        <a:t>Vatsa</a:t>
                      </a:r>
                      <a:r>
                        <a:rPr lang="en-US" sz="2000" dirty="0"/>
                        <a:t> </a:t>
                      </a:r>
                      <a:endParaRPr lang="en-US" sz="20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000" dirty="0"/>
                        <a:t>CNN</a:t>
                      </a:r>
                    </a:p>
                    <a:p>
                      <a:pPr algn="ctr"/>
                      <a:r>
                        <a:rPr lang="en-US" sz="2000" dirty="0"/>
                        <a:t>KNN</a:t>
                      </a:r>
                    </a:p>
                    <a:p>
                      <a:pPr algn="ctr"/>
                      <a:r>
                        <a:rPr lang="en-US" sz="2000" dirty="0"/>
                        <a:t>ANN</a:t>
                      </a:r>
                      <a:br>
                        <a:rPr lang="en-US" sz="2400" dirty="0"/>
                      </a:b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ar-EG" sz="2000" dirty="0"/>
                        <a:t>202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ar-EG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89.6</a:t>
                      </a:r>
                      <a:r>
                        <a:rPr lang="ar-EG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%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Arial (Body)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85.7%</a:t>
                      </a:r>
                    </a:p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 (Body)"/>
                          <a:ea typeface="+mn-ea"/>
                          <a:cs typeface="+mn-cs"/>
                        </a:rPr>
                        <a:t>83.2%</a:t>
                      </a:r>
                      <a:endParaRPr lang="en-US" sz="2000" dirty="0">
                        <a:latin typeface="Aria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5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34F0-B868-6F38-047F-1109A3215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94" y="537687"/>
            <a:ext cx="10993549" cy="978230"/>
          </a:xfrm>
        </p:spPr>
        <p:txBody>
          <a:bodyPr>
            <a:normAutofit fontScale="90000"/>
          </a:bodyPr>
          <a:lstStyle/>
          <a:p>
            <a:br>
              <a:rPr lang="en-US" sz="4400" b="1" u="sng" dirty="0">
                <a:latin typeface="+mn-lt"/>
              </a:rPr>
            </a:br>
            <a:r>
              <a:rPr lang="en-US" sz="4900" b="1" dirty="0">
                <a:latin typeface="+mn-lt"/>
              </a:rPr>
              <a:t>Functional Requirements</a:t>
            </a:r>
            <a:r>
              <a:rPr lang="ar-EG" sz="4900" b="1" dirty="0">
                <a:latin typeface="+mn-lt"/>
              </a:rPr>
              <a:t>:</a:t>
            </a:r>
            <a:r>
              <a:rPr lang="en-US" sz="4900" b="1" dirty="0">
                <a:latin typeface="+mn-lt"/>
              </a:rPr>
              <a:t> </a:t>
            </a:r>
            <a:br>
              <a:rPr lang="en-US" sz="4400" b="1" dirty="0">
                <a:latin typeface="Tw Cen MT Condensed Extra Bold" panose="020B0803020202020204" pitchFamily="34" charset="0"/>
              </a:rPr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DF56E-7E2C-4CED-B3EB-9A1EB9025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94" y="1960089"/>
            <a:ext cx="6497495" cy="434716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Image Capture</a:t>
            </a: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Disease</a:t>
            </a:r>
            <a:r>
              <a:rPr lang="en-US" sz="2000" b="1" dirty="0"/>
              <a:t> </a:t>
            </a:r>
            <a:r>
              <a:rPr lang="en-US" sz="2000" dirty="0"/>
              <a:t>Identification</a:t>
            </a: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Determine whether the disease is malignant or benign</a:t>
            </a: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Information about types of skin cancer</a:t>
            </a: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Medication schedule reminder</a:t>
            </a: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Result Display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Arabic and English language</a:t>
            </a:r>
          </a:p>
          <a:p>
            <a:pPr>
              <a:lnSpc>
                <a:spcPct val="150000"/>
              </a:lnSpc>
            </a:pPr>
            <a:endParaRPr lang="ar-EG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68EDCB-7398-4CC0-B955-CE4199D709FB}"/>
              </a:ext>
            </a:extLst>
          </p:cNvPr>
          <p:cNvGrpSpPr>
            <a:grpSpLocks noChangeAspect="1"/>
          </p:cNvGrpSpPr>
          <p:nvPr/>
        </p:nvGrpSpPr>
        <p:grpSpPr>
          <a:xfrm>
            <a:off x="7156580" y="1352938"/>
            <a:ext cx="5035420" cy="4734833"/>
            <a:chOff x="-212260" y="-124834"/>
            <a:chExt cx="7182146" cy="7301264"/>
          </a:xfrm>
        </p:grpSpPr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9641A579-98BC-4079-8D68-9D9CCA599605}"/>
                </a:ext>
              </a:extLst>
            </p:cNvPr>
            <p:cNvSpPr/>
            <p:nvPr/>
          </p:nvSpPr>
          <p:spPr>
            <a:xfrm>
              <a:off x="-212260" y="-124834"/>
              <a:ext cx="7182146" cy="730126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79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A56256-CE38-E190-94A9-6B52640E5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94" y="1992525"/>
            <a:ext cx="4943083" cy="495414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Performance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Scalability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Compatibility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Ease of Use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Reliability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Privacy and Data Retention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EEB44-D759-AF99-597D-DABDCE89E343}"/>
              </a:ext>
            </a:extLst>
          </p:cNvPr>
          <p:cNvGrpSpPr>
            <a:grpSpLocks noChangeAspect="1"/>
          </p:cNvGrpSpPr>
          <p:nvPr/>
        </p:nvGrpSpPr>
        <p:grpSpPr>
          <a:xfrm>
            <a:off x="6388524" y="1099345"/>
            <a:ext cx="5722072" cy="5274118"/>
            <a:chOff x="0" y="0"/>
            <a:chExt cx="6350000" cy="6349974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8E3001F-E5CD-DAE5-238C-867A4D85486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500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D7E4126-C330-4D1D-A1C0-FBC451CB8028}"/>
              </a:ext>
            </a:extLst>
          </p:cNvPr>
          <p:cNvSpPr txBox="1">
            <a:spLocks/>
          </p:cNvSpPr>
          <p:nvPr/>
        </p:nvSpPr>
        <p:spPr>
          <a:xfrm>
            <a:off x="415494" y="537687"/>
            <a:ext cx="10993549" cy="978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u="sng" dirty="0">
                <a:latin typeface="+mn-lt"/>
              </a:rPr>
            </a:br>
            <a:r>
              <a:rPr lang="en-US" b="1" dirty="0">
                <a:latin typeface="+mn-lt"/>
              </a:rPr>
              <a:t>Non-Functional Requirements</a:t>
            </a:r>
            <a:r>
              <a:rPr lang="ar-EG" b="1" dirty="0">
                <a:latin typeface="+mn-lt"/>
              </a:rPr>
              <a:t>:</a:t>
            </a:r>
            <a:r>
              <a:rPr lang="en-US" b="1" u="sng" dirty="0">
                <a:latin typeface="+mn-lt"/>
              </a:rPr>
              <a:t> </a:t>
            </a:r>
            <a:br>
              <a:rPr lang="en-US" b="1" u="sng" dirty="0">
                <a:latin typeface="Tw Cen MT Condensed Extra Bold" panose="020B0803020202020204" pitchFamily="34" charset="0"/>
              </a:rPr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090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706774-0344-4028-821A-DBCFA3AB4616}"/>
              </a:ext>
            </a:extLst>
          </p:cNvPr>
          <p:cNvSpPr/>
          <p:nvPr/>
        </p:nvSpPr>
        <p:spPr>
          <a:xfrm>
            <a:off x="0" y="-62761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DC2C368-0F20-4AD4-827A-7E7154C4E47D}"/>
              </a:ext>
            </a:extLst>
          </p:cNvPr>
          <p:cNvCxnSpPr>
            <a:stCxn id="121" idx="0"/>
            <a:endCxn id="108" idx="6"/>
          </p:cNvCxnSpPr>
          <p:nvPr/>
        </p:nvCxnSpPr>
        <p:spPr>
          <a:xfrm flipH="1" flipV="1">
            <a:off x="10135540" y="1416361"/>
            <a:ext cx="1667523" cy="1555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c 3" descr="User">
            <a:extLst>
              <a:ext uri="{FF2B5EF4-FFF2-40B4-BE49-F238E27FC236}">
                <a16:creationId xmlns:a16="http://schemas.microsoft.com/office/drawing/2014/main" id="{120AED12-DD11-46E4-9B4B-CF5EA691D5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946" y="2911475"/>
            <a:ext cx="488950" cy="66929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096BB834-CCFA-4C64-8DB7-793815B16200}"/>
              </a:ext>
            </a:extLst>
          </p:cNvPr>
          <p:cNvSpPr/>
          <p:nvPr/>
        </p:nvSpPr>
        <p:spPr>
          <a:xfrm>
            <a:off x="2161540" y="848045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6308AA4-9B66-4651-9314-0F47CFA227A0}"/>
              </a:ext>
            </a:extLst>
          </p:cNvPr>
          <p:cNvSpPr/>
          <p:nvPr/>
        </p:nvSpPr>
        <p:spPr>
          <a:xfrm>
            <a:off x="2153285" y="1829752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Take photo of </a:t>
            </a:r>
            <a:r>
              <a:rPr lang="en-US" sz="1600" dirty="0" err="1"/>
              <a:t>injerd</a:t>
            </a:r>
            <a:r>
              <a:rPr lang="en-US" sz="1600" dirty="0"/>
              <a:t> skin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9678FDA-B51B-48DA-8A7B-92F3C2268F4D}"/>
              </a:ext>
            </a:extLst>
          </p:cNvPr>
          <p:cNvSpPr/>
          <p:nvPr/>
        </p:nvSpPr>
        <p:spPr>
          <a:xfrm>
            <a:off x="2148205" y="2814957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Pdate</a:t>
            </a:r>
            <a:r>
              <a:rPr lang="en-US" dirty="0"/>
              <a:t> my profile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FD7313F-A014-47E1-97C4-F8C370D4F120}"/>
              </a:ext>
            </a:extLst>
          </p:cNvPr>
          <p:cNvSpPr/>
          <p:nvPr/>
        </p:nvSpPr>
        <p:spPr>
          <a:xfrm>
            <a:off x="2139950" y="3758255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Change account password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07668C7-DECF-4578-AC59-C34CB4B3AB2F}"/>
              </a:ext>
            </a:extLst>
          </p:cNvPr>
          <p:cNvSpPr/>
          <p:nvPr/>
        </p:nvSpPr>
        <p:spPr>
          <a:xfrm>
            <a:off x="2136774" y="4802511"/>
            <a:ext cx="2746693" cy="969017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Setting dates and </a:t>
            </a:r>
            <a:r>
              <a:rPr lang="en-US" dirty="0" err="1"/>
              <a:t>nimber</a:t>
            </a:r>
            <a:r>
              <a:rPr lang="en-US" dirty="0"/>
              <a:t> of medication doses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656189C-124C-4A76-AEF8-D8112680A846}"/>
              </a:ext>
            </a:extLst>
          </p:cNvPr>
          <p:cNvSpPr/>
          <p:nvPr/>
        </p:nvSpPr>
        <p:spPr>
          <a:xfrm>
            <a:off x="2129790" y="5913762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Log out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2B1E8B0-4B94-47E6-8298-66DBC5BFBB26}"/>
              </a:ext>
            </a:extLst>
          </p:cNvPr>
          <p:cNvSpPr/>
          <p:nvPr/>
        </p:nvSpPr>
        <p:spPr>
          <a:xfrm>
            <a:off x="5085582" y="12869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Verify</a:t>
            </a:r>
          </a:p>
          <a:p>
            <a:pPr algn="ctr"/>
            <a:r>
              <a:rPr lang="en-US" dirty="0"/>
              <a:t>password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2AB46BD-A4BA-46DB-B6DF-E54EEC42587E}"/>
              </a:ext>
            </a:extLst>
          </p:cNvPr>
          <p:cNvSpPr/>
          <p:nvPr/>
        </p:nvSpPr>
        <p:spPr>
          <a:xfrm>
            <a:off x="5085582" y="1031529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Display Login Error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DA4322B-2E3E-4CF2-823A-1AE463270332}"/>
              </a:ext>
            </a:extLst>
          </p:cNvPr>
          <p:cNvSpPr/>
          <p:nvPr/>
        </p:nvSpPr>
        <p:spPr>
          <a:xfrm>
            <a:off x="8607412" y="959479"/>
            <a:ext cx="1528128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Detect the type of skin tumor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E4E62E7-6293-4BB4-823D-1ABDB7C07480}"/>
              </a:ext>
            </a:extLst>
          </p:cNvPr>
          <p:cNvSpPr/>
          <p:nvPr/>
        </p:nvSpPr>
        <p:spPr>
          <a:xfrm>
            <a:off x="8637788" y="3476624"/>
            <a:ext cx="2661720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Provide medical information about different </a:t>
            </a:r>
            <a:r>
              <a:rPr lang="en-US" sz="1400" dirty="0" err="1"/>
              <a:t>typs</a:t>
            </a:r>
            <a:r>
              <a:rPr lang="en-US" sz="1400" dirty="0"/>
              <a:t> of skin tumors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648130-E475-4B56-B1CA-691D6CB1A779}"/>
              </a:ext>
            </a:extLst>
          </p:cNvPr>
          <p:cNvSpPr/>
          <p:nvPr/>
        </p:nvSpPr>
        <p:spPr>
          <a:xfrm>
            <a:off x="8637786" y="4658362"/>
            <a:ext cx="2661721" cy="91376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Reminder of medication appointments</a:t>
            </a:r>
          </a:p>
        </p:txBody>
      </p:sp>
      <p:sp>
        <p:nvSpPr>
          <p:cNvPr id="111" name="Rectangle 16">
            <a:extLst>
              <a:ext uri="{FF2B5EF4-FFF2-40B4-BE49-F238E27FC236}">
                <a16:creationId xmlns:a16="http://schemas.microsoft.com/office/drawing/2014/main" id="{E43981BE-4E32-4D8A-B711-4727679A5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2" name="Rectangle 18">
            <a:extLst>
              <a:ext uri="{FF2B5EF4-FFF2-40B4-BE49-F238E27FC236}">
                <a16:creationId xmlns:a16="http://schemas.microsoft.com/office/drawing/2014/main" id="{7F892570-864F-4653-B816-11E1692B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13" y="3420283"/>
            <a:ext cx="734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B1A1FE-7401-4A97-8B2F-86C29C0879F7}"/>
              </a:ext>
            </a:extLst>
          </p:cNvPr>
          <p:cNvCxnSpPr>
            <a:stCxn id="99" idx="3"/>
            <a:endCxn id="100" idx="2"/>
          </p:cNvCxnSpPr>
          <p:nvPr/>
        </p:nvCxnSpPr>
        <p:spPr>
          <a:xfrm flipV="1">
            <a:off x="779896" y="1304927"/>
            <a:ext cx="1381644" cy="1941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6079305-71A6-4700-B028-8803EC9F9F2D}"/>
              </a:ext>
            </a:extLst>
          </p:cNvPr>
          <p:cNvCxnSpPr>
            <a:stCxn id="99" idx="3"/>
            <a:endCxn id="101" idx="2"/>
          </p:cNvCxnSpPr>
          <p:nvPr/>
        </p:nvCxnSpPr>
        <p:spPr>
          <a:xfrm flipV="1">
            <a:off x="779896" y="2286634"/>
            <a:ext cx="1373389" cy="959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E9EADB-4FD5-4BE5-868C-41AE2318C00A}"/>
              </a:ext>
            </a:extLst>
          </p:cNvPr>
          <p:cNvCxnSpPr>
            <a:stCxn id="99" idx="3"/>
            <a:endCxn id="102" idx="2"/>
          </p:cNvCxnSpPr>
          <p:nvPr/>
        </p:nvCxnSpPr>
        <p:spPr>
          <a:xfrm>
            <a:off x="779896" y="3246120"/>
            <a:ext cx="1368309" cy="2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8473474-4813-4A3A-93AF-5FDA08273353}"/>
              </a:ext>
            </a:extLst>
          </p:cNvPr>
          <p:cNvCxnSpPr>
            <a:stCxn id="99" idx="3"/>
            <a:endCxn id="103" idx="2"/>
          </p:cNvCxnSpPr>
          <p:nvPr/>
        </p:nvCxnSpPr>
        <p:spPr>
          <a:xfrm>
            <a:off x="779896" y="3246120"/>
            <a:ext cx="1360054" cy="96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8603AEF-DDD3-4017-A612-30A191AFE7F4}"/>
              </a:ext>
            </a:extLst>
          </p:cNvPr>
          <p:cNvCxnSpPr>
            <a:cxnSpLocks/>
            <a:stCxn id="99" idx="3"/>
            <a:endCxn id="104" idx="2"/>
          </p:cNvCxnSpPr>
          <p:nvPr/>
        </p:nvCxnSpPr>
        <p:spPr>
          <a:xfrm>
            <a:off x="779896" y="3246120"/>
            <a:ext cx="1356878" cy="2040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2EC9C29-80FF-441C-8E6A-1867DC64D974}"/>
              </a:ext>
            </a:extLst>
          </p:cNvPr>
          <p:cNvCxnSpPr>
            <a:stCxn id="99" idx="3"/>
            <a:endCxn id="105" idx="2"/>
          </p:cNvCxnSpPr>
          <p:nvPr/>
        </p:nvCxnSpPr>
        <p:spPr>
          <a:xfrm>
            <a:off x="779896" y="3246120"/>
            <a:ext cx="1349894" cy="31245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ECF109E-1BF6-4990-81BB-2A2D18569B20}"/>
              </a:ext>
            </a:extLst>
          </p:cNvPr>
          <p:cNvCxnSpPr>
            <a:stCxn id="100" idx="6"/>
            <a:endCxn id="106" idx="2"/>
          </p:cNvCxnSpPr>
          <p:nvPr/>
        </p:nvCxnSpPr>
        <p:spPr>
          <a:xfrm flipV="1">
            <a:off x="3689668" y="469751"/>
            <a:ext cx="1395914" cy="8351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1" name="Graphic 120" descr="Smart Phone">
            <a:extLst>
              <a:ext uri="{FF2B5EF4-FFF2-40B4-BE49-F238E27FC236}">
                <a16:creationId xmlns:a16="http://schemas.microsoft.com/office/drawing/2014/main" id="{2F6015EA-9636-4594-B872-ED0A3E28E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5863" y="2971800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02648044-C4FE-45CA-B2FB-765F569A863A}"/>
              </a:ext>
            </a:extLst>
          </p:cNvPr>
          <p:cNvSpPr/>
          <p:nvPr/>
        </p:nvSpPr>
        <p:spPr>
          <a:xfrm rot="19671206">
            <a:off x="3401062" y="449468"/>
            <a:ext cx="166241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ar-EG" dirty="0"/>
              <a:t>&gt;&gt; </a:t>
            </a:r>
            <a:r>
              <a:rPr lang="en-US" dirty="0"/>
              <a:t>Include</a:t>
            </a:r>
            <a:r>
              <a:rPr lang="ar-EG" dirty="0"/>
              <a:t> &lt;&lt;</a:t>
            </a:r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94C5806-1258-44B2-87A2-B13CC117007C}"/>
              </a:ext>
            </a:extLst>
          </p:cNvPr>
          <p:cNvSpPr/>
          <p:nvPr/>
        </p:nvSpPr>
        <p:spPr>
          <a:xfrm rot="21123566">
            <a:off x="6432612" y="1572853"/>
            <a:ext cx="166241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ar-EG" dirty="0"/>
              <a:t>&gt;&gt; </a:t>
            </a:r>
            <a:r>
              <a:rPr lang="en-US" dirty="0"/>
              <a:t>Include</a:t>
            </a:r>
            <a:r>
              <a:rPr lang="ar-EG" dirty="0"/>
              <a:t> &lt;&lt;</a:t>
            </a:r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6CAC9C-CB66-4A5A-BB4B-30A3292BCA76}"/>
              </a:ext>
            </a:extLst>
          </p:cNvPr>
          <p:cNvSpPr/>
          <p:nvPr/>
        </p:nvSpPr>
        <p:spPr>
          <a:xfrm rot="21430731">
            <a:off x="5959668" y="4860385"/>
            <a:ext cx="166241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ar-EG" dirty="0"/>
              <a:t>&gt;&gt; </a:t>
            </a:r>
            <a:r>
              <a:rPr lang="en-US" dirty="0"/>
              <a:t>Include</a:t>
            </a:r>
            <a:r>
              <a:rPr lang="ar-EG" dirty="0"/>
              <a:t> &lt;&lt;</a:t>
            </a:r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8DDAF1A-95D1-424D-8DF3-02B26076705F}"/>
              </a:ext>
            </a:extLst>
          </p:cNvPr>
          <p:cNvSpPr/>
          <p:nvPr/>
        </p:nvSpPr>
        <p:spPr>
          <a:xfrm>
            <a:off x="9821850" y="2214892"/>
            <a:ext cx="1227137" cy="628337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Detect </a:t>
            </a:r>
            <a:r>
              <a:rPr lang="en-US" sz="1200" dirty="0" err="1"/>
              <a:t>milignsnts</a:t>
            </a:r>
            <a:r>
              <a:rPr lang="en-US" sz="1200" dirty="0"/>
              <a:t> tumors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C9BAED7-BCAA-428E-9A94-EE73CEA32ECE}"/>
              </a:ext>
            </a:extLst>
          </p:cNvPr>
          <p:cNvSpPr/>
          <p:nvPr/>
        </p:nvSpPr>
        <p:spPr>
          <a:xfrm>
            <a:off x="8532366" y="2229011"/>
            <a:ext cx="1171575" cy="628337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Detect </a:t>
            </a:r>
            <a:r>
              <a:rPr lang="en-US" sz="1400" dirty="0" err="1"/>
              <a:t>bemimg</a:t>
            </a:r>
            <a:r>
              <a:rPr lang="en-US" sz="1400" dirty="0"/>
              <a:t> tumors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027FD98-837C-431F-BA7A-DA6BF5C7F82A}"/>
              </a:ext>
            </a:extLst>
          </p:cNvPr>
          <p:cNvSpPr/>
          <p:nvPr/>
        </p:nvSpPr>
        <p:spPr>
          <a:xfrm>
            <a:off x="7060433" y="2229010"/>
            <a:ext cx="1171575" cy="628337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186ABF9-FBCB-4AF1-981D-6C38ADE332FA}"/>
              </a:ext>
            </a:extLst>
          </p:cNvPr>
          <p:cNvCxnSpPr>
            <a:stCxn id="121" idx="2"/>
            <a:endCxn id="110" idx="6"/>
          </p:cNvCxnSpPr>
          <p:nvPr/>
        </p:nvCxnSpPr>
        <p:spPr>
          <a:xfrm flipH="1">
            <a:off x="11299507" y="3886200"/>
            <a:ext cx="503556" cy="1229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E04AC64-5629-4008-97BB-9773F0C5A554}"/>
              </a:ext>
            </a:extLst>
          </p:cNvPr>
          <p:cNvCxnSpPr>
            <a:cxnSpLocks/>
            <a:stCxn id="109" idx="6"/>
            <a:endCxn id="121" idx="2"/>
          </p:cNvCxnSpPr>
          <p:nvPr/>
        </p:nvCxnSpPr>
        <p:spPr>
          <a:xfrm flipV="1">
            <a:off x="11299508" y="3886200"/>
            <a:ext cx="503555" cy="47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49DAA98-6DC7-431C-8BFE-0CB6F6420010}"/>
              </a:ext>
            </a:extLst>
          </p:cNvPr>
          <p:cNvCxnSpPr>
            <a:stCxn id="129" idx="0"/>
          </p:cNvCxnSpPr>
          <p:nvPr/>
        </p:nvCxnSpPr>
        <p:spPr>
          <a:xfrm flipH="1" flipV="1">
            <a:off x="7643800" y="2043113"/>
            <a:ext cx="2421" cy="185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6DCEB29-53D6-40EB-837A-B113D465CB3C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9118154" y="2091997"/>
            <a:ext cx="0" cy="137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291E896-9C93-43C7-8969-27AD3205BC27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10428060" y="2091997"/>
            <a:ext cx="7359" cy="122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F2639E-0DC3-40BB-9EC8-F1B80D9D08F3}"/>
              </a:ext>
            </a:extLst>
          </p:cNvPr>
          <p:cNvCxnSpPr>
            <a:cxnSpLocks/>
          </p:cNvCxnSpPr>
          <p:nvPr/>
        </p:nvCxnSpPr>
        <p:spPr>
          <a:xfrm>
            <a:off x="7643800" y="2043114"/>
            <a:ext cx="2798071" cy="39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5760B89-4DAE-47E5-ADA3-157BBED86528}"/>
              </a:ext>
            </a:extLst>
          </p:cNvPr>
          <p:cNvCxnSpPr>
            <a:endCxn id="108" idx="4"/>
          </p:cNvCxnSpPr>
          <p:nvPr/>
        </p:nvCxnSpPr>
        <p:spPr>
          <a:xfrm flipV="1">
            <a:off x="9118154" y="1873242"/>
            <a:ext cx="253322" cy="16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70BA805-01AA-48CB-BA34-93C8467A4387}"/>
              </a:ext>
            </a:extLst>
          </p:cNvPr>
          <p:cNvSpPr/>
          <p:nvPr/>
        </p:nvSpPr>
        <p:spPr>
          <a:xfrm>
            <a:off x="5850" y="18622"/>
            <a:ext cx="3581252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/>
              <a:t>Use Case Diagram 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C526047-7610-4FDA-AE3A-B792C7516BCE}"/>
              </a:ext>
            </a:extLst>
          </p:cNvPr>
          <p:cNvSpPr/>
          <p:nvPr/>
        </p:nvSpPr>
        <p:spPr>
          <a:xfrm rot="444227">
            <a:off x="3961897" y="1085476"/>
            <a:ext cx="1687374" cy="307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ar-EG" sz="1400" dirty="0"/>
              <a:t>&gt;&gt; </a:t>
            </a:r>
            <a:r>
              <a:rPr lang="en-US" sz="1400" dirty="0"/>
              <a:t>extend </a:t>
            </a:r>
            <a:r>
              <a:rPr lang="ar-EG" sz="1400" dirty="0"/>
              <a:t> &lt;&lt;</a:t>
            </a:r>
            <a:endParaRPr lang="en-US"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4323F0-EB55-4EC1-A561-52F59D137F19}"/>
              </a:ext>
            </a:extLst>
          </p:cNvPr>
          <p:cNvCxnSpPr>
            <a:stCxn id="110" idx="2"/>
            <a:endCxn id="104" idx="6"/>
          </p:cNvCxnSpPr>
          <p:nvPr/>
        </p:nvCxnSpPr>
        <p:spPr>
          <a:xfrm flipH="1">
            <a:off x="4883467" y="5115244"/>
            <a:ext cx="3754319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611045-6559-480D-BE87-42D52BC4A78A}"/>
              </a:ext>
            </a:extLst>
          </p:cNvPr>
          <p:cNvCxnSpPr>
            <a:stCxn id="108" idx="2"/>
            <a:endCxn id="108" idx="2"/>
          </p:cNvCxnSpPr>
          <p:nvPr/>
        </p:nvCxnSpPr>
        <p:spPr>
          <a:xfrm>
            <a:off x="8607412" y="14163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87B0A8-4767-42D5-ADA8-5382CE16444B}"/>
              </a:ext>
            </a:extLst>
          </p:cNvPr>
          <p:cNvCxnSpPr>
            <a:stCxn id="108" idx="3"/>
            <a:endCxn id="101" idx="6"/>
          </p:cNvCxnSpPr>
          <p:nvPr/>
        </p:nvCxnSpPr>
        <p:spPr>
          <a:xfrm flipH="1">
            <a:off x="3681413" y="1739425"/>
            <a:ext cx="5149788" cy="547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541BA-0798-4EA1-AD5C-2BE2D5582E40}"/>
              </a:ext>
            </a:extLst>
          </p:cNvPr>
          <p:cNvCxnSpPr>
            <a:stCxn id="107" idx="2"/>
            <a:endCxn id="100" idx="6"/>
          </p:cNvCxnSpPr>
          <p:nvPr/>
        </p:nvCxnSpPr>
        <p:spPr>
          <a:xfrm flipH="1" flipV="1">
            <a:off x="3689668" y="1304927"/>
            <a:ext cx="1395914" cy="18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7751" y="240798"/>
            <a:ext cx="5940084" cy="105262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dirty="0">
                <a:latin typeface="+mn-lt"/>
              </a:rPr>
              <a:t>Proposed Solution</a:t>
            </a:r>
          </a:p>
        </p:txBody>
      </p:sp>
      <p:pic>
        <p:nvPicPr>
          <p:cNvPr id="9" name="Picture Placeholder 8" descr="A person smiling for the camera">
            <a:extLst>
              <a:ext uri="{FF2B5EF4-FFF2-40B4-BE49-F238E27FC236}">
                <a16:creationId xmlns:a16="http://schemas.microsoft.com/office/drawing/2014/main" id="{4FD4795F-3513-4012-91EE-FA9A56FDF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>
          <a:xfrm>
            <a:off x="7604039" y="2475620"/>
            <a:ext cx="3993849" cy="306606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35F15-B5E6-4F0D-A286-87FBFA592C10}"/>
              </a:ext>
            </a:extLst>
          </p:cNvPr>
          <p:cNvSpPr txBox="1"/>
          <p:nvPr/>
        </p:nvSpPr>
        <p:spPr>
          <a:xfrm>
            <a:off x="327062" y="2068489"/>
            <a:ext cx="6949916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Treating skin cancer is more difficult because it is not detected early, so we decided to create an application that helps people detect the disease early.</a:t>
            </a:r>
            <a:endParaRPr lang="ar-EG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r-EG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Through photographing the sample , it will identify it and determine the name of the skin cancer</a:t>
            </a:r>
            <a:endParaRPr lang="ar-EG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973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786" y="285043"/>
            <a:ext cx="6878681" cy="1052623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b="1" dirty="0">
                <a:latin typeface="+mn-lt"/>
              </a:rPr>
              <a:t>Proposed Solution(Cont.)</a:t>
            </a:r>
          </a:p>
        </p:txBody>
      </p:sp>
      <p:pic>
        <p:nvPicPr>
          <p:cNvPr id="9" name="Picture Placeholder 8" descr="A person smiling for the camera">
            <a:extLst>
              <a:ext uri="{FF2B5EF4-FFF2-40B4-BE49-F238E27FC236}">
                <a16:creationId xmlns:a16="http://schemas.microsoft.com/office/drawing/2014/main" id="{4FD4795F-3513-4012-91EE-FA9A56FDF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>
          <a:xfrm>
            <a:off x="7720324" y="2563479"/>
            <a:ext cx="3993849" cy="306606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464A7-1A2E-41D9-A666-B889C6CFB1C3}"/>
              </a:ext>
            </a:extLst>
          </p:cNvPr>
          <p:cNvSpPr txBox="1"/>
          <p:nvPr/>
        </p:nvSpPr>
        <p:spPr>
          <a:xfrm>
            <a:off x="212155" y="1301485"/>
            <a:ext cx="7030341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is possible to misdiagnose the disease, so we have provided the application to help people know and confirm the type of tumor</a:t>
            </a:r>
            <a:endParaRPr lang="ar-EG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Provide the most important information about each disease and itis free for all patients.</a:t>
            </a:r>
            <a:endParaRPr lang="ar-EG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Remember to take medication schedules Adhering to medication schedules is crucial to your health and well-being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528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8677-2448-23D9-D40F-94324367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E6AB06-F334-488E-AAE1-02511E2C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" y="0"/>
            <a:ext cx="12186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0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837A8420-F200-4DCD-A4B1-BE18A302B302}"/>
              </a:ext>
            </a:extLst>
          </p:cNvPr>
          <p:cNvSpPr/>
          <p:nvPr/>
        </p:nvSpPr>
        <p:spPr>
          <a:xfrm>
            <a:off x="6846754" y="2383512"/>
            <a:ext cx="4629340" cy="433900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F2DE4F6-3DF0-41D6-BE36-A6C7C60B7234}"/>
              </a:ext>
            </a:extLst>
          </p:cNvPr>
          <p:cNvSpPr/>
          <p:nvPr/>
        </p:nvSpPr>
        <p:spPr>
          <a:xfrm>
            <a:off x="101859" y="2397367"/>
            <a:ext cx="4629340" cy="433900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D79BE-13CB-4D0C-988D-641847FCB4C8}"/>
              </a:ext>
            </a:extLst>
          </p:cNvPr>
          <p:cNvSpPr txBox="1"/>
          <p:nvPr/>
        </p:nvSpPr>
        <p:spPr>
          <a:xfrm>
            <a:off x="0" y="382409"/>
            <a:ext cx="251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5216"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ar-EG" sz="4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ar-EG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E7402-4C21-4611-86D4-3209AF98C256}"/>
              </a:ext>
            </a:extLst>
          </p:cNvPr>
          <p:cNvSpPr/>
          <p:nvPr/>
        </p:nvSpPr>
        <p:spPr>
          <a:xfrm>
            <a:off x="7030650" y="6140963"/>
            <a:ext cx="503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5216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Reviewed by</a:t>
            </a:r>
            <a:r>
              <a:rPr lang="ar-EG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Dr/ Ehab Mohamed Mounir 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D66A4-7935-4343-829C-004FEEE63543}"/>
              </a:ext>
            </a:extLst>
          </p:cNvPr>
          <p:cNvSpPr/>
          <p:nvPr/>
        </p:nvSpPr>
        <p:spPr>
          <a:xfrm>
            <a:off x="171135" y="1536541"/>
            <a:ext cx="488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52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 contains  :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ar-EG" sz="2000" b="1" dirty="0"/>
              <a:t>1</a:t>
            </a:r>
            <a:r>
              <a:rPr lang="ar-EG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ar-E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</a:t>
            </a:r>
            <a:r>
              <a:rPr lang="ar-E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ar-EG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1634-0380-4E1B-AE4A-AE5D783E62A1}"/>
              </a:ext>
            </a:extLst>
          </p:cNvPr>
          <p:cNvSpPr/>
          <p:nvPr/>
        </p:nvSpPr>
        <p:spPr>
          <a:xfrm>
            <a:off x="101859" y="1891243"/>
            <a:ext cx="4882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52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Dataset contains :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ar-EG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2000" dirty="0"/>
              <a:t>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C32A8-AF0E-1840-8DEA-4B5138ABEB43}"/>
              </a:ext>
            </a:extLst>
          </p:cNvPr>
          <p:cNvSpPr txBox="1"/>
          <p:nvPr/>
        </p:nvSpPr>
        <p:spPr>
          <a:xfrm>
            <a:off x="603420" y="2923426"/>
            <a:ext cx="45579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Melanocytic Nevi</a:t>
            </a:r>
            <a:r>
              <a:rPr lang="en-US" sz="2000" dirty="0"/>
              <a:t>(</a:t>
            </a:r>
            <a:r>
              <a:rPr lang="en-US" sz="2000" dirty="0" err="1"/>
              <a:t>nv</a:t>
            </a:r>
            <a:r>
              <a:rPr lang="en-US" sz="2000" dirty="0"/>
              <a:t>)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Melanoma. (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benign keratosis.(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bkl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    </a:t>
            </a:r>
            <a:r>
              <a:rPr lang="ar-E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basal cell carcinoma(bcc)</a:t>
            </a: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vascular lesions (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Actinic keratoses (AK)  </a:t>
            </a:r>
            <a:r>
              <a:rPr lang="ar-EG" sz="2000" dirty="0"/>
              <a:t> </a:t>
            </a:r>
            <a:r>
              <a:rPr lang="ar-E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Dermatofibroma (Derm)       </a:t>
            </a:r>
            <a:r>
              <a:rPr lang="ar-E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ar-EG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Squamous Cell Carcinoma(</a:t>
            </a:r>
            <a:r>
              <a:rPr lang="en-US" sz="2000" dirty="0" err="1"/>
              <a:t>scc</a:t>
            </a:r>
            <a:r>
              <a:rPr lang="en-US" sz="2000" dirty="0"/>
              <a:t>)</a:t>
            </a:r>
            <a:endParaRPr lang="ar-EG" sz="2000" dirty="0"/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Mycosis Fungoides(mf)</a:t>
            </a:r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Object</a:t>
            </a:r>
            <a:endParaRPr lang="ar-EG" sz="2000" dirty="0"/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ar-EG" sz="2000" dirty="0"/>
          </a:p>
          <a:p>
            <a:pPr marL="342900" indent="-342900" defTabSz="58521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DE921-453F-B864-58A3-6EF494C385EE}"/>
              </a:ext>
            </a:extLst>
          </p:cNvPr>
          <p:cNvSpPr txBox="1"/>
          <p:nvPr/>
        </p:nvSpPr>
        <p:spPr>
          <a:xfrm>
            <a:off x="101859" y="2417302"/>
            <a:ext cx="582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5216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is contain into </a:t>
            </a:r>
            <a:r>
              <a:rPr lang="ar-EG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types of skin cancer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CCA2B-EBDA-B60F-C198-241367DCEB84}"/>
              </a:ext>
            </a:extLst>
          </p:cNvPr>
          <p:cNvSpPr txBox="1"/>
          <p:nvPr/>
        </p:nvSpPr>
        <p:spPr>
          <a:xfrm rot="10800000" flipV="1">
            <a:off x="6846754" y="2406897"/>
            <a:ext cx="4882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 use the same data</a:t>
            </a:r>
            <a:r>
              <a:rPr lang="ar-EG" b="1" dirty="0"/>
              <a:t> </a:t>
            </a:r>
            <a:r>
              <a:rPr lang="en-US" b="1" dirty="0"/>
              <a:t>We divided it into 2 classes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5D9291-D5B4-4ED8-B8F6-C5772A381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E1EAA-6C0E-C098-1171-C122A9AD6E8B}"/>
              </a:ext>
            </a:extLst>
          </p:cNvPr>
          <p:cNvSpPr txBox="1"/>
          <p:nvPr/>
        </p:nvSpPr>
        <p:spPr>
          <a:xfrm>
            <a:off x="9758729" y="3053924"/>
            <a:ext cx="208138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Benign cancer</a:t>
            </a:r>
            <a:r>
              <a:rPr kumimoji="0" lang="ar-EG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5D5CDE"/>
                </a:highlight>
                <a:latin typeface="-apple-system"/>
              </a:rPr>
              <a:t>            </a:t>
            </a:r>
            <a:r>
              <a:rPr lang="en-US" sz="1000" b="1" i="0" dirty="0">
                <a:solidFill>
                  <a:srgbClr val="FFFFFF"/>
                </a:solidFill>
                <a:effectLst/>
                <a:highlight>
                  <a:srgbClr val="5D5CDE"/>
                </a:highlight>
                <a:latin typeface="-apple-system"/>
              </a:rPr>
              <a:t> </a:t>
            </a:r>
            <a:r>
              <a:rPr lang="ar-EG" sz="1000" b="1" i="0" dirty="0">
                <a:solidFill>
                  <a:srgbClr val="FFFFFF"/>
                </a:solidFill>
                <a:effectLst/>
                <a:highlight>
                  <a:srgbClr val="5D5CDE"/>
                </a:highlight>
                <a:latin typeface="-apple-system"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217F9-0D94-334D-B6D1-2D53AAB15177}"/>
              </a:ext>
            </a:extLst>
          </p:cNvPr>
          <p:cNvSpPr txBox="1"/>
          <p:nvPr/>
        </p:nvSpPr>
        <p:spPr>
          <a:xfrm>
            <a:off x="6846754" y="3059668"/>
            <a:ext cx="189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Malignant cancer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A96FC-5BB2-AD80-85B9-3C5F43577267}"/>
              </a:ext>
            </a:extLst>
          </p:cNvPr>
          <p:cNvSpPr txBox="1"/>
          <p:nvPr/>
        </p:nvSpPr>
        <p:spPr>
          <a:xfrm rot="10800000" flipV="1">
            <a:off x="9758729" y="3543915"/>
            <a:ext cx="40140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contains 4 classes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nv</a:t>
            </a:r>
            <a:r>
              <a:rPr lang="en-US" dirty="0"/>
              <a:t>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bkl</a:t>
            </a:r>
            <a:r>
              <a:rPr lang="en-US" dirty="0"/>
              <a:t> 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Derm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0BF69F-4BD9-A169-013E-E5B3A781444E}"/>
              </a:ext>
            </a:extLst>
          </p:cNvPr>
          <p:cNvSpPr txBox="1"/>
          <p:nvPr/>
        </p:nvSpPr>
        <p:spPr>
          <a:xfrm>
            <a:off x="6966985" y="3526751"/>
            <a:ext cx="18951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contains 5 classes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Mel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bcc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Ak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scc</a:t>
            </a:r>
            <a:r>
              <a:rPr lang="en-US" dirty="0"/>
              <a:t> 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DF191D-9B2A-43C4-A9C9-1D99F973C12E}"/>
              </a:ext>
            </a:extLst>
          </p:cNvPr>
          <p:cNvCxnSpPr/>
          <p:nvPr/>
        </p:nvCxnSpPr>
        <p:spPr>
          <a:xfrm>
            <a:off x="5777345" y="2417302"/>
            <a:ext cx="0" cy="4291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1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B03B3C-A1E4-F929-5006-B1403BE1FE2A}"/>
              </a:ext>
            </a:extLst>
          </p:cNvPr>
          <p:cNvSpPr txBox="1"/>
          <p:nvPr/>
        </p:nvSpPr>
        <p:spPr>
          <a:xfrm>
            <a:off x="-181802" y="-958740"/>
            <a:ext cx="326687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 Used</a:t>
            </a:r>
          </a:p>
        </p:txBody>
      </p:sp>
      <p:pic>
        <p:nvPicPr>
          <p:cNvPr id="6" name="Picture 5" descr="A purple and black logo&#10;&#10;Description automatically generated">
            <a:extLst>
              <a:ext uri="{FF2B5EF4-FFF2-40B4-BE49-F238E27FC236}">
                <a16:creationId xmlns:a16="http://schemas.microsoft.com/office/drawing/2014/main" id="{5806F3ED-EAB8-740F-BB63-28C7EBBE9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68" y="1455848"/>
            <a:ext cx="1751664" cy="1545844"/>
          </a:xfrm>
          <a:prstGeom prst="rect">
            <a:avLst/>
          </a:prstGeom>
        </p:spPr>
      </p:pic>
      <p:pic>
        <p:nvPicPr>
          <p:cNvPr id="7" name="Picture 8" descr="Google Scholar - ١٠ مهارات لابد من أن تتعلمها للبحث في الباحث العلمي من جوجل">
            <a:hlinkClick r:id="rId3"/>
            <a:extLst>
              <a:ext uri="{FF2B5EF4-FFF2-40B4-BE49-F238E27FC236}">
                <a16:creationId xmlns:a16="http://schemas.microsoft.com/office/drawing/2014/main" id="{79A66A5B-D0A9-72D4-3673-E98E598C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5028" y="733463"/>
            <a:ext cx="3996972" cy="16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670BD-36F0-D408-A9E0-A73F780B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880" y="6356350"/>
            <a:ext cx="50292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6" descr="ملف:Python logo and wordmark.svg - ويكيبيديا">
            <a:hlinkClick r:id="rId5"/>
            <a:extLst>
              <a:ext uri="{FF2B5EF4-FFF2-40B4-BE49-F238E27FC236}">
                <a16:creationId xmlns:a16="http://schemas.microsoft.com/office/drawing/2014/main" id="{AA4D6DB6-8557-4E5B-EF94-5F613355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3125" y="2838647"/>
            <a:ext cx="3286233" cy="118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احتراف البرمجة بلغة ال Dart | عالم البرمجة">
            <a:extLst>
              <a:ext uri="{FF2B5EF4-FFF2-40B4-BE49-F238E27FC236}">
                <a16:creationId xmlns:a16="http://schemas.microsoft.com/office/drawing/2014/main" id="{7542770C-8CC6-471E-BD11-4846F0D2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004" y="4761935"/>
            <a:ext cx="2614473" cy="14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3EDF8-8083-412A-9238-F639BC145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66" y="2557462"/>
            <a:ext cx="2619375" cy="17430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C7A10-76C6-4F65-98BC-41D6E9120188}"/>
              </a:ext>
            </a:extLst>
          </p:cNvPr>
          <p:cNvCxnSpPr>
            <a:cxnSpLocks/>
          </p:cNvCxnSpPr>
          <p:nvPr/>
        </p:nvCxnSpPr>
        <p:spPr>
          <a:xfrm>
            <a:off x="942109" y="2228770"/>
            <a:ext cx="281363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06B52D-828E-4A18-872F-2B2886158658}"/>
              </a:ext>
            </a:extLst>
          </p:cNvPr>
          <p:cNvCxnSpPr>
            <a:cxnSpLocks/>
          </p:cNvCxnSpPr>
          <p:nvPr/>
        </p:nvCxnSpPr>
        <p:spPr>
          <a:xfrm>
            <a:off x="3755741" y="2228770"/>
            <a:ext cx="0" cy="233943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89E800-2BA4-407B-B291-B8E7042F436D}"/>
              </a:ext>
            </a:extLst>
          </p:cNvPr>
          <p:cNvCxnSpPr>
            <a:cxnSpLocks/>
          </p:cNvCxnSpPr>
          <p:nvPr/>
        </p:nvCxnSpPr>
        <p:spPr>
          <a:xfrm>
            <a:off x="775855" y="4568202"/>
            <a:ext cx="3773195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EBB2ED-F107-4324-A3BA-D6371B8A225B}"/>
              </a:ext>
            </a:extLst>
          </p:cNvPr>
          <p:cNvCxnSpPr>
            <a:cxnSpLocks/>
          </p:cNvCxnSpPr>
          <p:nvPr/>
        </p:nvCxnSpPr>
        <p:spPr>
          <a:xfrm>
            <a:off x="4549050" y="4568202"/>
            <a:ext cx="0" cy="228979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44AF472-700B-4C5E-AE12-BD32BAA6B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22" y="5134820"/>
            <a:ext cx="4095750" cy="11144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645238-42AE-4FA5-A2A9-B87F0D9B4E76}"/>
              </a:ext>
            </a:extLst>
          </p:cNvPr>
          <p:cNvCxnSpPr>
            <a:cxnSpLocks/>
          </p:cNvCxnSpPr>
          <p:nvPr/>
        </p:nvCxnSpPr>
        <p:spPr>
          <a:xfrm>
            <a:off x="8480482" y="2537376"/>
            <a:ext cx="37115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182D244-2E45-486E-9FF4-07AF5D35D5BD}"/>
              </a:ext>
            </a:extLst>
          </p:cNvPr>
          <p:cNvCxnSpPr>
            <a:cxnSpLocks/>
          </p:cNvCxnSpPr>
          <p:nvPr/>
        </p:nvCxnSpPr>
        <p:spPr>
          <a:xfrm>
            <a:off x="8480482" y="2537376"/>
            <a:ext cx="0" cy="369247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5DB0B5-2F4B-4B9B-B8F3-667C138BF2D6}"/>
              </a:ext>
            </a:extLst>
          </p:cNvPr>
          <p:cNvCxnSpPr>
            <a:cxnSpLocks/>
          </p:cNvCxnSpPr>
          <p:nvPr/>
        </p:nvCxnSpPr>
        <p:spPr>
          <a:xfrm flipH="1">
            <a:off x="8509069" y="4318614"/>
            <a:ext cx="365434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50FE1D-8DD1-4460-A9B8-B0528A6C9556}"/>
              </a:ext>
            </a:extLst>
          </p:cNvPr>
          <p:cNvCxnSpPr>
            <a:cxnSpLocks/>
          </p:cNvCxnSpPr>
          <p:nvPr/>
        </p:nvCxnSpPr>
        <p:spPr>
          <a:xfrm>
            <a:off x="3755741" y="3240152"/>
            <a:ext cx="472474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E6D2BDA-AD06-4B96-8B85-6181EE3AFB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5885" y="421089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1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220018-4EA9-42A9-978E-2B97ECBAC3E4}"/>
              </a:ext>
            </a:extLst>
          </p:cNvPr>
          <p:cNvSpPr/>
          <p:nvPr/>
        </p:nvSpPr>
        <p:spPr>
          <a:xfrm>
            <a:off x="1470579" y="1289607"/>
            <a:ext cx="6583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Egyptian E-Learning University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098AE-BF03-4B95-B71B-FC3EA84A12DB}"/>
              </a:ext>
            </a:extLst>
          </p:cNvPr>
          <p:cNvSpPr/>
          <p:nvPr/>
        </p:nvSpPr>
        <p:spPr>
          <a:xfrm>
            <a:off x="7444996" y="1266283"/>
            <a:ext cx="2609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2024</a:t>
            </a:r>
            <a:r>
              <a:rPr lang="ar-EG" sz="2800" b="1" dirty="0"/>
              <a:t>/</a:t>
            </a:r>
            <a:r>
              <a:rPr lang="en-US" sz="2800" b="1" dirty="0"/>
              <a:t>2025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5BE60-9A83-4AA1-A041-B94374A3EF98}"/>
              </a:ext>
            </a:extLst>
          </p:cNvPr>
          <p:cNvSpPr/>
          <p:nvPr/>
        </p:nvSpPr>
        <p:spPr>
          <a:xfrm>
            <a:off x="4791386" y="4753292"/>
            <a:ext cx="1562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Dr. </a:t>
            </a:r>
            <a:r>
              <a:rPr lang="en-US" sz="2000" b="1" dirty="0" err="1"/>
              <a:t>Mayar</a:t>
            </a:r>
            <a:r>
              <a:rPr lang="en-US" sz="2000" b="1" dirty="0"/>
              <a:t> Ali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F79CEB-A787-421B-85FD-A6FBC52C8204}"/>
              </a:ext>
            </a:extLst>
          </p:cNvPr>
          <p:cNvSpPr/>
          <p:nvPr/>
        </p:nvSpPr>
        <p:spPr>
          <a:xfrm>
            <a:off x="2262502" y="275753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Discussion with</a:t>
            </a:r>
            <a:r>
              <a:rPr lang="ar-EG" sz="2000" b="1" dirty="0"/>
              <a:t>: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02207-6EA1-4502-A75E-C3D855D7CCC2}"/>
              </a:ext>
            </a:extLst>
          </p:cNvPr>
          <p:cNvSpPr/>
          <p:nvPr/>
        </p:nvSpPr>
        <p:spPr>
          <a:xfrm>
            <a:off x="4725790" y="3671449"/>
            <a:ext cx="2719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Dr. </a:t>
            </a:r>
            <a:r>
              <a:rPr lang="en-US" sz="2000" b="1" dirty="0" err="1"/>
              <a:t>Rodaina</a:t>
            </a:r>
            <a:r>
              <a:rPr lang="en-US" sz="2000" b="1" dirty="0"/>
              <a:t> </a:t>
            </a:r>
            <a:r>
              <a:rPr lang="en-US" sz="2000" b="1" dirty="0" err="1"/>
              <a:t>Abdelsalam</a:t>
            </a:r>
            <a:endParaRPr lang="en-US" sz="20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F6FB83-50FE-FD4D-DDAC-6E1D631CD416}"/>
              </a:ext>
            </a:extLst>
          </p:cNvPr>
          <p:cNvGrpSpPr/>
          <p:nvPr/>
        </p:nvGrpSpPr>
        <p:grpSpPr>
          <a:xfrm>
            <a:off x="1470582" y="395346"/>
            <a:ext cx="14093269" cy="5449560"/>
            <a:chOff x="-439352" y="-38100"/>
            <a:chExt cx="1252152" cy="591017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9344422-FA4E-4120-7971-710BC277C4BC}"/>
                </a:ext>
              </a:extLst>
            </p:cNvPr>
            <p:cNvSpPr/>
            <p:nvPr/>
          </p:nvSpPr>
          <p:spPr>
            <a:xfrm>
              <a:off x="-439352" y="177779"/>
              <a:ext cx="812800" cy="375138"/>
            </a:xfrm>
            <a:custGeom>
              <a:avLst/>
              <a:gdLst/>
              <a:ahLst/>
              <a:cxnLst/>
              <a:rect l="l" t="t" r="r" b="b"/>
              <a:pathLst>
                <a:path w="812800" h="393659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66659"/>
                  </a:lnTo>
                  <a:cubicBezTo>
                    <a:pt x="812800" y="336800"/>
                    <a:pt x="755940" y="393659"/>
                    <a:pt x="685800" y="393659"/>
                  </a:cubicBezTo>
                  <a:lnTo>
                    <a:pt x="127000" y="393659"/>
                  </a:lnTo>
                  <a:cubicBezTo>
                    <a:pt x="93318" y="393659"/>
                    <a:pt x="61015" y="380279"/>
                    <a:pt x="37197" y="356462"/>
                  </a:cubicBezTo>
                  <a:cubicBezTo>
                    <a:pt x="13380" y="332645"/>
                    <a:pt x="0" y="300342"/>
                    <a:pt x="0" y="26665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24000"/>
                  </a:srgbClr>
                </a:gs>
                <a:gs pos="100000">
                  <a:srgbClr val="5CE1E6">
                    <a:alpha val="2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78C5FD17-B4BF-4B0D-BC4F-8D92D9174846}"/>
                </a:ext>
              </a:extLst>
            </p:cNvPr>
            <p:cNvSpPr txBox="1"/>
            <p:nvPr/>
          </p:nvSpPr>
          <p:spPr>
            <a:xfrm>
              <a:off x="0" y="-38100"/>
              <a:ext cx="812800" cy="43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413561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641B1-B7CC-4367-B9F3-1DEA50D2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3EABF-DA6A-455A-9465-283B67F83CFA}"/>
              </a:ext>
            </a:extLst>
          </p:cNvPr>
          <p:cNvSpPr/>
          <p:nvPr/>
        </p:nvSpPr>
        <p:spPr>
          <a:xfrm>
            <a:off x="0" y="0"/>
            <a:ext cx="40386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55A6C-E620-4CF1-8488-D12E025FD87C}"/>
              </a:ext>
            </a:extLst>
          </p:cNvPr>
          <p:cNvSpPr/>
          <p:nvPr/>
        </p:nvSpPr>
        <p:spPr>
          <a:xfrm>
            <a:off x="7527205" y="0"/>
            <a:ext cx="4664795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WhatsApp Video 2024-06-22 at 19.35.49_e0d5330a">
            <a:hlinkClick r:id="" action="ppaction://media"/>
            <a:extLst>
              <a:ext uri="{FF2B5EF4-FFF2-40B4-BE49-F238E27FC236}">
                <a16:creationId xmlns:a16="http://schemas.microsoft.com/office/drawing/2014/main" id="{75F7C4F3-99D7-44B5-BE0B-99CFBF615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0"/>
            <a:ext cx="3488605" cy="68580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91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774921-848D-F2DE-8A3E-0B13FEBD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19E67-DB1F-0B17-6C0E-DC33F3A3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79DF2-21EF-7DCE-68EF-01B7DBAA5C48}"/>
              </a:ext>
            </a:extLst>
          </p:cNvPr>
          <p:cNvSpPr txBox="1"/>
          <p:nvPr/>
        </p:nvSpPr>
        <p:spPr>
          <a:xfrm>
            <a:off x="4151486" y="656484"/>
            <a:ext cx="36774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4400" b="1" dirty="0"/>
              <a:t>Final Results</a:t>
            </a:r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1714E93A-A794-4A0E-B924-EB5315AA4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096102"/>
              </p:ext>
            </p:extLst>
          </p:nvPr>
        </p:nvGraphicFramePr>
        <p:xfrm>
          <a:off x="0" y="2855742"/>
          <a:ext cx="12192000" cy="386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2252C9-1DF2-8C2D-82D8-A3E962DD4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86097"/>
            <a:ext cx="12192000" cy="1109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85E95-90FD-96AA-4F6F-C4BB78E11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70" y="1793613"/>
            <a:ext cx="609653" cy="694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AF9BC-C413-FD0C-A094-52E0AEA8B2E6}"/>
              </a:ext>
            </a:extLst>
          </p:cNvPr>
          <p:cNvSpPr txBox="1"/>
          <p:nvPr/>
        </p:nvSpPr>
        <p:spPr>
          <a:xfrm>
            <a:off x="1322363" y="1869708"/>
            <a:ext cx="10156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application helps diagnose and classify skin diseases based on the input images with an accuracy of up to </a:t>
            </a:r>
            <a:r>
              <a:rPr lang="en-US" sz="2000" b="1" dirty="0"/>
              <a:t>98.6%</a:t>
            </a:r>
            <a:r>
              <a:rPr lang="en-US" sz="20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19305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8FB4-8160-E8CE-98C8-9C80F61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DFC20-DCE5-1B44-9A04-141E973BE51E}"/>
              </a:ext>
            </a:extLst>
          </p:cNvPr>
          <p:cNvSpPr txBox="1"/>
          <p:nvPr/>
        </p:nvSpPr>
        <p:spPr>
          <a:xfrm>
            <a:off x="4212788" y="996807"/>
            <a:ext cx="37664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4400" b="1" dirty="0"/>
              <a:t>Future Work</a:t>
            </a:r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A27FC5EE-F5C7-9C98-F795-EC179B3BA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30328"/>
              </p:ext>
            </p:extLst>
          </p:nvPr>
        </p:nvGraphicFramePr>
        <p:xfrm>
          <a:off x="1012388" y="1895940"/>
          <a:ext cx="10860744" cy="4825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2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6B50-F294-3EC5-7E95-48094924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49C2A3-7C5E-1A02-C54E-BDF812923053}"/>
              </a:ext>
            </a:extLst>
          </p:cNvPr>
          <p:cNvSpPr/>
          <p:nvPr/>
        </p:nvSpPr>
        <p:spPr>
          <a:xfrm>
            <a:off x="850797" y="2017053"/>
            <a:ext cx="10627814" cy="213802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E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A36876-D718-925B-1201-1B4161AEAB27}"/>
              </a:ext>
            </a:extLst>
          </p:cNvPr>
          <p:cNvGrpSpPr/>
          <p:nvPr/>
        </p:nvGrpSpPr>
        <p:grpSpPr>
          <a:xfrm>
            <a:off x="838200" y="3839147"/>
            <a:ext cx="10627814" cy="2708207"/>
            <a:chOff x="0" y="-339978"/>
            <a:chExt cx="10167224" cy="23430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7AF935F-A4B8-A7AD-EDB8-928F755D73A9}"/>
                </a:ext>
              </a:extLst>
            </p:cNvPr>
            <p:cNvSpPr/>
            <p:nvPr/>
          </p:nvSpPr>
          <p:spPr>
            <a:xfrm>
              <a:off x="0" y="153335"/>
              <a:ext cx="10167224" cy="184976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EG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3856D535-09E9-F2C7-9962-9E644071E682}"/>
                </a:ext>
              </a:extLst>
            </p:cNvPr>
            <p:cNvSpPr txBox="1"/>
            <p:nvPr/>
          </p:nvSpPr>
          <p:spPr>
            <a:xfrm>
              <a:off x="180596" y="-339978"/>
              <a:ext cx="9986628" cy="16691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7B861F-68C0-E3E8-8041-8DF0D88F2D23}"/>
              </a:ext>
            </a:extLst>
          </p:cNvPr>
          <p:cNvSpPr txBox="1"/>
          <p:nvPr/>
        </p:nvSpPr>
        <p:spPr>
          <a:xfrm>
            <a:off x="1129259" y="2371542"/>
            <a:ext cx="102344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3-Using user feedback and testing to identify areas for improvement and help guide the</a:t>
            </a:r>
            <a:endParaRPr lang="ar-EG" sz="2000" dirty="0">
              <a:solidFill>
                <a:schemeClr val="bg1"/>
              </a:solidFill>
            </a:endParaRPr>
          </a:p>
          <a:p>
            <a:pPr lvl="0"/>
            <a:endParaRPr lang="ar-EG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 development of new features and improvements to existing ones.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46FAE-0480-32E5-0B13-062EB64BD3D6}"/>
              </a:ext>
            </a:extLst>
          </p:cNvPr>
          <p:cNvSpPr txBox="1"/>
          <p:nvPr/>
        </p:nvSpPr>
        <p:spPr>
          <a:xfrm>
            <a:off x="1247332" y="4785845"/>
            <a:ext cx="9697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4-Integration of Deep Learning Models: Expanding the project's capabilities by integrating</a:t>
            </a:r>
            <a:endParaRPr lang="ar-EG" sz="2000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endParaRPr lang="ar-EG" sz="2000" dirty="0">
              <a:solidFill>
                <a:schemeClr val="bg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 more advanced deep learning models could lead to improved disease detection accuracy</a:t>
            </a:r>
            <a:r>
              <a:rPr lang="ar-SA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55952-B02B-46FE-E0C1-081900EC4AB1}"/>
              </a:ext>
            </a:extLst>
          </p:cNvPr>
          <p:cNvSpPr txBox="1"/>
          <p:nvPr/>
        </p:nvSpPr>
        <p:spPr>
          <a:xfrm>
            <a:off x="4095444" y="935531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4400" b="1" dirty="0"/>
              <a:t>Future Work</a:t>
            </a:r>
            <a:r>
              <a:rPr lang="en-US" sz="4400" b="1" dirty="0"/>
              <a:t>(Cont.)</a:t>
            </a:r>
            <a:endParaRPr lang="en-EG" sz="4400" b="1" dirty="0"/>
          </a:p>
        </p:txBody>
      </p:sp>
    </p:spTree>
    <p:extLst>
      <p:ext uri="{BB962C8B-B14F-4D97-AF65-F5344CB8AC3E}">
        <p14:creationId xmlns:p14="http://schemas.microsoft.com/office/powerpoint/2010/main" val="1506895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56587-6402-DCC2-88DF-E483611B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B0F4F-DE09-7AD8-9BCA-EE3EF947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5A93B23-D506-8973-A03C-7056AE51AD0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9AEBE1-1B9B-32C3-0DB1-B11E8768DBB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1F531-A178-9151-1100-33BD46A80B89}"/>
              </a:ext>
            </a:extLst>
          </p:cNvPr>
          <p:cNvSpPr txBox="1"/>
          <p:nvPr/>
        </p:nvSpPr>
        <p:spPr>
          <a:xfrm>
            <a:off x="253434" y="1067344"/>
            <a:ext cx="11545276" cy="562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Bhatt, Harsh, et al. "State-of-the-art machine learning techniques for melanoma skin cancer detection and classification: A comprehensive review." Intelligent Medicine 3.03 (2023): 180-190.‏</a:t>
            </a:r>
            <a:endParaRPr lang="ar-EG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endParaRPr lang="ar-EG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Shah, Aarushi, et al. "A comprehensive study on skin cancer detection using artificial neural network (ANN) and convolutional neural network (CNN)." Clinical eHealth (2023).‏</a:t>
            </a:r>
            <a:endParaRPr lang="ar-EG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endParaRPr lang="ar-EG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Khater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Tarek, et al. "Skin cancer classification using explainable artificial intelligence on pre-extracted image features." Intelligent Systems with</a:t>
            </a:r>
            <a:r>
              <a:rPr lang="ar-EG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Applications 20 (2022): 200275.‏</a:t>
            </a:r>
            <a:endParaRPr lang="ar-EG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u="sng" kern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https://www.kaggle.com/datasets/kmader/skin-cancer-mnist-ham10000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AEB78-4590-95E5-5192-E5129A02BFB2}"/>
              </a:ext>
            </a:extLst>
          </p:cNvPr>
          <p:cNvSpPr txBox="1"/>
          <p:nvPr/>
        </p:nvSpPr>
        <p:spPr>
          <a:xfrm>
            <a:off x="4105581" y="7487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847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A7F97-4F44-2BF1-5E19-D4A3DA1C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D94F3-A308-83FE-1B85-C5D8F688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CF967-5DC5-7D81-18CB-2E769F54AD45}"/>
              </a:ext>
            </a:extLst>
          </p:cNvPr>
          <p:cNvSpPr txBox="1"/>
          <p:nvPr/>
        </p:nvSpPr>
        <p:spPr>
          <a:xfrm>
            <a:off x="253434" y="1722879"/>
            <a:ext cx="10109766" cy="51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https://play.google.com/store/apps/details?id=com.molescope</a:t>
            </a: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marR="0" indent="-4572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https://play.google.com/store/apps/details?id=com.miiskin.android</a:t>
            </a: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</a:t>
            </a:r>
            <a:r>
              <a:rPr lang="en-US" sz="2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 https://play.google.com/store/apps/details?id=com.rubytribe.skinvision.ac</a:t>
            </a:r>
            <a:endParaRPr lang="ar-EG" sz="20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https://play.google.com/store/apps/details?id=com.visualdx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D74-5AED-ABF9-17E7-B02F8FD3833E}"/>
              </a:ext>
            </a:extLst>
          </p:cNvPr>
          <p:cNvSpPr txBox="1"/>
          <p:nvPr/>
        </p:nvSpPr>
        <p:spPr>
          <a:xfrm>
            <a:off x="4105581" y="7487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Reference(Cont.)</a:t>
            </a:r>
          </a:p>
        </p:txBody>
      </p:sp>
    </p:spTree>
    <p:extLst>
      <p:ext uri="{BB962C8B-B14F-4D97-AF65-F5344CB8AC3E}">
        <p14:creationId xmlns:p14="http://schemas.microsoft.com/office/powerpoint/2010/main" val="2411788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DC598-CE9A-9050-3FF5-56CACF02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E113C-7345-55D6-EF86-B0ADB9C0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FFB6-A993-E224-DE0D-B3861BE8AA67}"/>
              </a:ext>
            </a:extLst>
          </p:cNvPr>
          <p:cNvSpPr txBox="1"/>
          <p:nvPr/>
        </p:nvSpPr>
        <p:spPr>
          <a:xfrm>
            <a:off x="1" y="1420836"/>
            <a:ext cx="11887199" cy="620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Diseases</a:t>
            </a:r>
            <a:endParaRPr lang="ar-EG" sz="20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https://www.mayoclinic.org/diseases-conditions/melanoma/symptoms-causes/syc-20374884</a:t>
            </a: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https://en.wikipedia.org/wiki/Melanocytic_nevus</a:t>
            </a: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https://www.mayoclinic.org/diseases-conditions/basal-cell-carcinoma/symptoms-causes/syc-20354187</a:t>
            </a:r>
            <a:endParaRPr lang="ar-EG" sz="20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4. </a:t>
            </a:r>
            <a:r>
              <a:rPr lang="en-US" sz="2000" u="sng" kern="12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5"/>
              </a:rPr>
              <a:t>https://www.mayoclinic.org/diseases-conditions/seborrheic-keratosis/symptoms-causes/syc-20353878</a:t>
            </a:r>
            <a:endParaRPr lang="ar-EG" sz="2000" u="sng" kern="12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ar-EG" sz="20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5.</a:t>
            </a:r>
            <a:r>
              <a:rPr lang="en-US" sz="2000" u="sng" kern="12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6"/>
              </a:rPr>
              <a:t>https://www.mayoclinic.org/diseases-conditions/actinic-keratosis/symptoms-causes/syc-20354969</a:t>
            </a:r>
            <a:endParaRPr lang="ar-EG" sz="2000" u="sng" kern="12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ar-EG" sz="2000" u="sng" kern="12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91A2D-93C9-3982-7CE2-941BE82C516F}"/>
              </a:ext>
            </a:extLst>
          </p:cNvPr>
          <p:cNvSpPr txBox="1"/>
          <p:nvPr/>
        </p:nvSpPr>
        <p:spPr>
          <a:xfrm>
            <a:off x="4047816" y="710138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Reference(Cont.)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4781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8F22AA-7415-3686-82FB-FE320B3C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63C55-BC8C-3CD2-A330-043EB4AD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4AE7EE7-AA25-9AF7-F6C0-D2379E1BC12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47420ED-FF08-1FAC-4325-CE58B98C8D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9B270-468F-61EF-4667-D8D2912E8F8B}"/>
              </a:ext>
            </a:extLst>
          </p:cNvPr>
          <p:cNvSpPr txBox="1"/>
          <p:nvPr/>
        </p:nvSpPr>
        <p:spPr>
          <a:xfrm>
            <a:off x="0" y="1744394"/>
            <a:ext cx="12515557" cy="632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Diseases</a:t>
            </a:r>
            <a:endParaRPr lang="ar-EG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</a:endParaRPr>
          </a:p>
          <a:p>
            <a:pPr marL="0" marR="0" algn="just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6. </a:t>
            </a:r>
            <a:r>
              <a:rPr lang="en-US" sz="2000" u="sng" kern="12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2"/>
              </a:rPr>
              <a:t>https://en.wikipedia.org/wiki/Dermatofibroma</a:t>
            </a:r>
            <a:endParaRPr lang="ar-EG" sz="2000" u="sng" kern="12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algn="just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ffectLst/>
            </a:endParaRPr>
          </a:p>
          <a:p>
            <a:pPr marL="0" algn="l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7. </a:t>
            </a: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3"/>
              </a:rPr>
              <a:t>https://www.healthline.com/health/pyogenic-granuloma</a:t>
            </a:r>
            <a:endParaRPr lang="en-US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563C1"/>
              </a:solidFill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 </a:t>
            </a:r>
            <a:r>
              <a:rPr lang="en-US" sz="2000" dirty="0">
                <a:solidFill>
                  <a:srgbClr val="0563C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https://my.clevelandclinic.org/health/diseases/17480-squamous-cell-carcinoma</a:t>
            </a:r>
            <a:endParaRPr lang="ar-EG" sz="2000" dirty="0">
              <a:solidFill>
                <a:srgbClr val="0563C1"/>
              </a:solidFill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dirty="0">
              <a:solidFill>
                <a:srgbClr val="0563C1"/>
              </a:solidFill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dirty="0">
              <a:solidFill>
                <a:srgbClr val="0563C1"/>
              </a:solidFill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ar-EG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9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</a:t>
            </a:r>
            <a:r>
              <a:rPr lang="ar-EG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5"/>
              </a:rPr>
              <a:t>https://my.clevelandclinic.org/health/diseases/21827-mycosis-fungoides</a:t>
            </a:r>
            <a:endParaRPr lang="ar-EG" sz="2000" dirty="0">
              <a:solidFill>
                <a:srgbClr val="0563C1"/>
              </a:solidFill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dirty="0">
              <a:solidFill>
                <a:srgbClr val="0563C1"/>
              </a:solidFill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dirty="0">
              <a:solidFill>
                <a:srgbClr val="0563C1"/>
              </a:solidFill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ar-EG" sz="2000" dirty="0">
              <a:solidFill>
                <a:srgbClr val="0563C1"/>
              </a:solidFill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ar-EG" sz="2000" dirty="0">
                <a:solidFill>
                  <a:srgbClr val="0563C1"/>
                </a:solidFill>
              </a:rPr>
              <a:t>   </a:t>
            </a:r>
            <a:endParaRPr lang="en-US" sz="2000" dirty="0">
              <a:solidFill>
                <a:srgbClr val="0563C1"/>
              </a:solidFill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AutoNum type="arabicPeriod" startAt="8"/>
            </a:pPr>
            <a:endParaRPr lang="en-US" sz="2000" dirty="0">
              <a:solidFill>
                <a:srgbClr val="0563C1"/>
              </a:solidFill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AutoNum type="arabicPeriod" startAt="8"/>
            </a:pPr>
            <a:endParaRPr lang="en-US" sz="2000" dirty="0">
              <a:solidFill>
                <a:srgbClr val="0563C1"/>
              </a:solidFill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AutoNum type="arabicPeriod" startAt="8"/>
            </a:pPr>
            <a:endParaRPr lang="en-US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C46A0-7207-DB6E-FB1F-ACC3C811E4B9}"/>
              </a:ext>
            </a:extLst>
          </p:cNvPr>
          <p:cNvSpPr txBox="1"/>
          <p:nvPr/>
        </p:nvSpPr>
        <p:spPr>
          <a:xfrm>
            <a:off x="4047814" y="710138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Reference(Cont.)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051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28" y="2583815"/>
            <a:ext cx="3568661" cy="1188720"/>
          </a:xfrm>
        </p:spPr>
        <p:txBody>
          <a:bodyPr/>
          <a:lstStyle/>
          <a:p>
            <a:r>
              <a:rPr lang="en-US" dirty="0">
                <a:latin typeface="+mn-lt"/>
              </a:rPr>
              <a:t>Thank you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3ABAA-EBF5-4FC5-BEEE-FBA5A228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7942D-0E12-44A9-B67B-FD75E0E4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6EE261-9E82-41A1-B465-66EE55CF9668}"/>
              </a:ext>
            </a:extLst>
          </p:cNvPr>
          <p:cNvSpPr txBox="1"/>
          <p:nvPr/>
        </p:nvSpPr>
        <p:spPr>
          <a:xfrm>
            <a:off x="7513713" y="3308909"/>
            <a:ext cx="542748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Eng/Sabah </a:t>
            </a:r>
            <a:r>
              <a:rPr lang="en-US" sz="2000" b="1" dirty="0" err="1"/>
              <a:t>Morsy</a:t>
            </a:r>
            <a:r>
              <a:rPr lang="en-US" sz="2000" b="1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86117-0144-412B-85DF-786090D300FB}"/>
              </a:ext>
            </a:extLst>
          </p:cNvPr>
          <p:cNvSpPr/>
          <p:nvPr/>
        </p:nvSpPr>
        <p:spPr>
          <a:xfrm>
            <a:off x="4523898" y="2078788"/>
            <a:ext cx="3815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Supervisors</a:t>
            </a:r>
            <a:r>
              <a:rPr lang="en-US" sz="2000" dirty="0">
                <a:latin typeface="Bebas Neue"/>
              </a:rPr>
              <a:t> : 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E0562-714B-4493-96DF-33A8370F29A1}"/>
              </a:ext>
            </a:extLst>
          </p:cNvPr>
          <p:cNvSpPr/>
          <p:nvPr/>
        </p:nvSpPr>
        <p:spPr>
          <a:xfrm>
            <a:off x="1312378" y="3549061"/>
            <a:ext cx="2302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Prof/</a:t>
            </a:r>
            <a:r>
              <a:rPr lang="ar-EG" sz="2000" b="1" dirty="0"/>
              <a:t> </a:t>
            </a:r>
            <a:r>
              <a:rPr lang="en-US" sz="2000" b="1" dirty="0"/>
              <a:t>Walaa </a:t>
            </a:r>
            <a:r>
              <a:rPr lang="en-US" sz="2000" b="1" dirty="0" err="1"/>
              <a:t>Elhady</a:t>
            </a:r>
            <a:r>
              <a:rPr lang="en-US" sz="2000" b="1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474DD-4C48-4937-A14A-903EA7E9956E}"/>
              </a:ext>
            </a:extLst>
          </p:cNvPr>
          <p:cNvSpPr/>
          <p:nvPr/>
        </p:nvSpPr>
        <p:spPr>
          <a:xfrm>
            <a:off x="7104506" y="4285756"/>
            <a:ext cx="477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EG" sz="2000" dirty="0"/>
              <a:t>)</a:t>
            </a:r>
            <a:r>
              <a:rPr lang="en-US" sz="2000" dirty="0"/>
              <a:t> Assistant Lecturer</a:t>
            </a:r>
            <a:r>
              <a:rPr lang="ar-EG" sz="2000" dirty="0"/>
              <a:t> </a:t>
            </a:r>
            <a:r>
              <a:rPr lang="en-US" sz="2000" dirty="0"/>
              <a:t>in EELU</a:t>
            </a:r>
            <a:r>
              <a:rPr lang="ar-EG" sz="2000" dirty="0"/>
              <a:t>(</a:t>
            </a:r>
            <a:r>
              <a:rPr lang="en-US" sz="2000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1F4E4E-DF88-45B5-BE14-EC5AE2F5CBDE}"/>
              </a:ext>
            </a:extLst>
          </p:cNvPr>
          <p:cNvSpPr/>
          <p:nvPr/>
        </p:nvSpPr>
        <p:spPr>
          <a:xfrm>
            <a:off x="967970" y="4285756"/>
            <a:ext cx="3472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000" dirty="0"/>
              <a:t>)</a:t>
            </a:r>
            <a:r>
              <a:rPr lang="en-US" sz="2000" dirty="0"/>
              <a:t>Professional assistant in EELU</a:t>
            </a:r>
            <a:r>
              <a:rPr lang="ar-EG" sz="2000" dirty="0"/>
              <a:t>(</a:t>
            </a:r>
            <a:r>
              <a:rPr lang="en-US" sz="20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7FB5A-25D1-05B1-51C1-39E521331B8A}"/>
              </a:ext>
            </a:extLst>
          </p:cNvPr>
          <p:cNvGrpSpPr/>
          <p:nvPr/>
        </p:nvGrpSpPr>
        <p:grpSpPr>
          <a:xfrm>
            <a:off x="570118" y="-1899464"/>
            <a:ext cx="17192817" cy="8266209"/>
            <a:chOff x="-466887" y="-38100"/>
            <a:chExt cx="1279687" cy="58246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2B08823-9842-381D-0576-93461B0D3B7F}"/>
                </a:ext>
              </a:extLst>
            </p:cNvPr>
            <p:cNvSpPr/>
            <p:nvPr/>
          </p:nvSpPr>
          <p:spPr>
            <a:xfrm>
              <a:off x="-466887" y="169227"/>
              <a:ext cx="812800" cy="375138"/>
            </a:xfrm>
            <a:custGeom>
              <a:avLst/>
              <a:gdLst/>
              <a:ahLst/>
              <a:cxnLst/>
              <a:rect l="l" t="t" r="r" b="b"/>
              <a:pathLst>
                <a:path w="812800" h="393659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66659"/>
                  </a:lnTo>
                  <a:cubicBezTo>
                    <a:pt x="812800" y="336800"/>
                    <a:pt x="755940" y="393659"/>
                    <a:pt x="685800" y="393659"/>
                  </a:cubicBezTo>
                  <a:lnTo>
                    <a:pt x="127000" y="393659"/>
                  </a:lnTo>
                  <a:cubicBezTo>
                    <a:pt x="93318" y="393659"/>
                    <a:pt x="61015" y="380279"/>
                    <a:pt x="37197" y="356462"/>
                  </a:cubicBezTo>
                  <a:cubicBezTo>
                    <a:pt x="13380" y="332645"/>
                    <a:pt x="0" y="300342"/>
                    <a:pt x="0" y="26665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24000"/>
                  </a:srgbClr>
                </a:gs>
                <a:gs pos="100000">
                  <a:srgbClr val="5CE1E6">
                    <a:alpha val="2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0BDB1813-EB60-7DBF-3AA8-19A7593E4BF3}"/>
                </a:ext>
              </a:extLst>
            </p:cNvPr>
            <p:cNvSpPr txBox="1"/>
            <p:nvPr/>
          </p:nvSpPr>
          <p:spPr>
            <a:xfrm>
              <a:off x="0" y="-38100"/>
              <a:ext cx="812800" cy="431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70708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B37-3ABF-424E-9128-F20C2B72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0" y="324772"/>
            <a:ext cx="11029616" cy="98755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Team</a:t>
            </a:r>
            <a:r>
              <a:rPr lang="ar-EG" sz="40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Members: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974-A699-44BC-93B3-F64FE92D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A4CCD783-ACF6-4684-AC85-A053FBB6F5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9336" y="2263372"/>
            <a:ext cx="5102834" cy="536561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Signika"/>
              </a:rPr>
              <a:t>John Karam William</a:t>
            </a:r>
            <a:endParaRPr lang="ar-EG" sz="2000" dirty="0">
              <a:solidFill>
                <a:srgbClr val="000000"/>
              </a:solidFill>
              <a:latin typeface="Signik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Signika"/>
              </a:rPr>
              <a:t>Tadros Ashraf Malak</a:t>
            </a:r>
            <a:endParaRPr lang="ar-EG" sz="2000" dirty="0">
              <a:solidFill>
                <a:srgbClr val="000000"/>
              </a:solidFill>
              <a:latin typeface="Signik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Signika"/>
              </a:rPr>
              <a:t>Areeg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ignika"/>
              </a:rPr>
              <a:t>Aboelhamd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Ali</a:t>
            </a:r>
            <a:endParaRPr lang="ar-EG" sz="2000" dirty="0">
              <a:solidFill>
                <a:srgbClr val="000000"/>
              </a:solidFill>
              <a:latin typeface="Signik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Signika"/>
              </a:rPr>
              <a:t>Selvana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ignika"/>
              </a:rPr>
              <a:t>Raeef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Youssef</a:t>
            </a:r>
            <a:r>
              <a:rPr lang="ar-EG" sz="2000" dirty="0">
                <a:solidFill>
                  <a:srgbClr val="000000"/>
                </a:solidFill>
                <a:latin typeface="Signika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Signika"/>
              </a:rPr>
              <a:t>Mariam </a:t>
            </a:r>
            <a:r>
              <a:rPr lang="en-US" sz="2000" dirty="0" err="1">
                <a:solidFill>
                  <a:srgbClr val="000000"/>
                </a:solidFill>
                <a:latin typeface="Signika"/>
              </a:rPr>
              <a:t>Sameh</a:t>
            </a:r>
            <a:r>
              <a:rPr lang="ar-EG" sz="2000" dirty="0">
                <a:solidFill>
                  <a:srgbClr val="000000"/>
                </a:solidFill>
                <a:latin typeface="Signik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Signika"/>
              </a:rPr>
              <a:t>Shafeek</a:t>
            </a:r>
            <a:endParaRPr lang="en-US" sz="2000" dirty="0">
              <a:solidFill>
                <a:srgbClr val="000000"/>
              </a:solidFill>
              <a:latin typeface="Signik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Signika"/>
              </a:rPr>
              <a:t>Moreen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Ayman Aziz</a:t>
            </a:r>
            <a:r>
              <a:rPr lang="ar-EG" sz="2000" dirty="0">
                <a:solidFill>
                  <a:srgbClr val="000000"/>
                </a:solidFill>
                <a:latin typeface="Signika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rgbClr val="000000"/>
                </a:solidFill>
                <a:latin typeface="Signika"/>
              </a:rPr>
              <a:t>Mayar</a:t>
            </a:r>
            <a:r>
              <a:rPr lang="en-US" sz="2000" dirty="0">
                <a:solidFill>
                  <a:srgbClr val="000000"/>
                </a:solidFill>
                <a:latin typeface="Signika"/>
              </a:rPr>
              <a:t> Abdelraheem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lain" startAt="3"/>
            </a:pPr>
            <a:endParaRPr lang="en-US" sz="2000" dirty="0">
              <a:solidFill>
                <a:srgbClr val="000000"/>
              </a:solidFill>
              <a:latin typeface="Signika"/>
            </a:endParaRPr>
          </a:p>
          <a:p>
            <a:pPr marL="514350" indent="-514350">
              <a:lnSpc>
                <a:spcPct val="150000"/>
              </a:lnSpc>
              <a:buAutoNum type="arabicPlain" startAt="3"/>
            </a:pPr>
            <a:endParaRPr lang="en-US" sz="2000" dirty="0">
              <a:solidFill>
                <a:srgbClr val="000000"/>
              </a:solidFill>
              <a:latin typeface="Signika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E5F4C-BD56-DF0C-6A4C-EFCA369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85" y="2496360"/>
            <a:ext cx="5691322" cy="40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31826" y="2717422"/>
            <a:ext cx="3382298" cy="110119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Outlines</a:t>
            </a:r>
            <a:endParaRPr lang="en-US" dirty="0">
              <a:latin typeface="+mn-lt"/>
            </a:endParaRPr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>
          <a:xfrm>
            <a:off x="5019199" y="1215708"/>
            <a:ext cx="2962051" cy="4600320"/>
          </a:xfrm>
        </p:spPr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8D882B-E11C-4412-B6C2-05A545068A37}"/>
              </a:ext>
            </a:extLst>
          </p:cNvPr>
          <p:cNvSpPr txBox="1">
            <a:spLocks/>
          </p:cNvSpPr>
          <p:nvPr/>
        </p:nvSpPr>
        <p:spPr>
          <a:xfrm>
            <a:off x="1502414" y="0"/>
            <a:ext cx="4666769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Introduction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Problem Definitions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Motivation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Related Applications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Related Work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Software Requirement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Use Case Diagram</a:t>
            </a:r>
            <a:endParaRPr lang="ar-EG" sz="1800" b="1" dirty="0"/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Proposed Solution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life cycle </a:t>
            </a:r>
            <a:endParaRPr lang="ar-EG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Dataset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Technology Used</a:t>
            </a:r>
            <a:endParaRPr lang="ar-EG" sz="1800" b="1" dirty="0"/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Demo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Final Results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Future work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686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9134"/>
            <a:ext cx="3409476" cy="947241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60" y="928900"/>
            <a:ext cx="5478441" cy="5928994"/>
          </a:xfrm>
        </p:spPr>
        <p:txBody>
          <a:bodyPr>
            <a:normAutofit lnSpcReduction="10000"/>
          </a:bodyPr>
          <a:lstStyle/>
          <a:p>
            <a:endParaRPr lang="en-US" sz="1800" b="1" dirty="0"/>
          </a:p>
          <a:p>
            <a:r>
              <a:rPr lang="en-US" sz="1800" b="1" dirty="0"/>
              <a:t>Role of Technology in Early Skin Cancer Detection: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Exploring how technology plays a vital role in detecting skin cancer at an early stage.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Skin Cancer Statistics: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According to the World Health Organization (WHO), skin cancer is the most prevalent among all cancer types.</a:t>
            </a:r>
          </a:p>
          <a:p>
            <a:pPr lvl="1">
              <a:lnSpc>
                <a:spcPct val="160000"/>
              </a:lnSpc>
            </a:pPr>
            <a:r>
              <a:rPr lang="en-US" sz="1800" dirty="0"/>
              <a:t>Approximately 5,4 million new cases of skin cancer are reported annually.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Skin as the Largest Organ:</a:t>
            </a:r>
          </a:p>
          <a:p>
            <a:pPr lvl="1">
              <a:lnSpc>
                <a:spcPct val="170000"/>
              </a:lnSpc>
            </a:pPr>
            <a:r>
              <a:rPr lang="en-US" sz="1800" dirty="0"/>
              <a:t>This provides an opportunity for cancer to grow and spread rapidly if not detected early.</a:t>
            </a:r>
          </a:p>
          <a:p>
            <a:pPr lvl="1"/>
            <a:endParaRPr lang="en-US" sz="1600" dirty="0"/>
          </a:p>
        </p:txBody>
      </p:sp>
      <p:pic>
        <p:nvPicPr>
          <p:cNvPr id="20" name="Picture Placeholder 19" descr="doctor talking to patient&#10;">
            <a:extLst>
              <a:ext uri="{FF2B5EF4-FFF2-40B4-BE49-F238E27FC236}">
                <a16:creationId xmlns:a16="http://schemas.microsoft.com/office/drawing/2014/main" id="{3121C450-AE4D-4EF5-BCE8-1DC9F3D77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" b="34"/>
          <a:stretch>
            <a:fillRect/>
          </a:stretch>
        </p:blipFill>
        <p:spPr>
          <a:xfrm>
            <a:off x="6359501" y="630936"/>
            <a:ext cx="5386412" cy="3520440"/>
          </a:xfrm>
          <a:prstGeom prst="rect">
            <a:avLst/>
          </a:prstGeom>
        </p:spPr>
      </p:pic>
      <p:pic>
        <p:nvPicPr>
          <p:cNvPr id="10" name="Picture Placeholder 9" descr="A doctor with his arms crossed">
            <a:extLst>
              <a:ext uri="{FF2B5EF4-FFF2-40B4-BE49-F238E27FC236}">
                <a16:creationId xmlns:a16="http://schemas.microsoft.com/office/drawing/2014/main" id="{24A8453A-33BC-42B9-9F32-A38E7F1AC2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889852" y="4216654"/>
            <a:ext cx="2362754" cy="2139696"/>
          </a:xfrm>
        </p:spPr>
      </p:pic>
      <p:pic>
        <p:nvPicPr>
          <p:cNvPr id="12" name="Picture Placeholder 11" descr="A smiling doctor with a stethoscope and patient">
            <a:extLst>
              <a:ext uri="{FF2B5EF4-FFF2-40B4-BE49-F238E27FC236}">
                <a16:creationId xmlns:a16="http://schemas.microsoft.com/office/drawing/2014/main" id="{F2F92A19-D60A-4D6C-8103-E5036EBC0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43"/>
          <a:stretch/>
        </p:blipFill>
        <p:spPr>
          <a:xfrm>
            <a:off x="8309957" y="4234252"/>
            <a:ext cx="3703320" cy="213969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70" y="419478"/>
            <a:ext cx="6846105" cy="10304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400" b="1" dirty="0"/>
            </a:br>
            <a:r>
              <a:rPr lang="en-US" sz="4900" b="1" dirty="0"/>
              <a:t>Problem Definitions:</a:t>
            </a:r>
            <a:br>
              <a:rPr lang="en-US" sz="4900" u="sng" dirty="0">
                <a:latin typeface="Tw Cen MT Condensed Extra Bold" panose="020B0803020202020204" pitchFamily="34" charset="0"/>
              </a:rPr>
            </a:br>
            <a:endParaRPr lang="en-US" sz="49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7B5A0-5976-4FBC-9F15-908902EA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70" y="2061593"/>
            <a:ext cx="7444914" cy="393755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Late diagnosis of skin cancer may make it more difficult to treat.</a:t>
            </a:r>
            <a:endParaRPr lang="ar-EG" sz="2000" dirty="0">
              <a:latin typeface="Calibri (Body)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Traditional methods of diagnosing skin cancers can be painful and expensive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Some patients can have difficulty accessing specialized health care for a skin cancer diagnosis.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ar-EG" sz="2000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15A76-87CB-4368-9C2C-193A2EA3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08" y="1326583"/>
            <a:ext cx="3692048" cy="42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57B5A0-5976-4FBC-9F15-908902EA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43" y="1326582"/>
            <a:ext cx="7667691" cy="500387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Physicians face the challenge of differentiating benign tumors from malignant tumors. </a:t>
            </a:r>
            <a:endParaRPr lang="ar-EG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ar-EG" sz="2000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Manual diagnosis of skin cancer can be vulnerable to human error. </a:t>
            </a:r>
            <a:endParaRPr lang="ar-E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9E45B-B376-34A1-011B-6C65EA42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08" y="1326583"/>
            <a:ext cx="3692048" cy="4204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9844F3-C262-4579-B9BE-4C986EA5E422}"/>
              </a:ext>
            </a:extLst>
          </p:cNvPr>
          <p:cNvSpPr txBox="1">
            <a:spLocks/>
          </p:cNvSpPr>
          <p:nvPr/>
        </p:nvSpPr>
        <p:spPr>
          <a:xfrm>
            <a:off x="111742" y="270586"/>
            <a:ext cx="7188709" cy="1951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Definitions(Cont.)</a:t>
            </a:r>
            <a:br>
              <a:rPr lang="en-US" u="sng" dirty="0">
                <a:latin typeface="Tw Cen MT Condensed Extra Bold" panose="020B0803020202020204" pitchFamily="34" charset="0"/>
              </a:rPr>
            </a:b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6892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son sanitising hand">
            <a:extLst>
              <a:ext uri="{FF2B5EF4-FFF2-40B4-BE49-F238E27FC236}">
                <a16:creationId xmlns:a16="http://schemas.microsoft.com/office/drawing/2014/main" id="{1F879B50-73EE-7308-B26D-93E6E885E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3" b="-1"/>
          <a:stretch/>
        </p:blipFill>
        <p:spPr>
          <a:xfrm>
            <a:off x="1" y="10"/>
            <a:ext cx="635842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28155-121E-EA20-8574-727E7761B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481" y="596071"/>
            <a:ext cx="3445765" cy="10066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Motivation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7A78C-2251-E612-76E5-966FB0D75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0573" y="1602766"/>
            <a:ext cx="5466229" cy="4604993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dirty="0"/>
              <a:t>Increased chances of cure when skin cancer is</a:t>
            </a:r>
            <a:endParaRPr lang="ar-EG" sz="2000" dirty="0"/>
          </a:p>
          <a:p>
            <a:pPr>
              <a:lnSpc>
                <a:spcPct val="150000"/>
              </a:lnSpc>
            </a:pPr>
            <a:endParaRPr lang="ar-EG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 detected in its early stages, the chances of cure</a:t>
            </a:r>
            <a:endParaRPr lang="ar-EG" sz="2000" dirty="0"/>
          </a:p>
          <a:p>
            <a:pPr>
              <a:lnSpc>
                <a:spcPct val="150000"/>
              </a:lnSpc>
            </a:pPr>
            <a:endParaRPr lang="ar-EG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 are much higher.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797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052f36-cd15-45c5-ae08-c8ad1727900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C0963FBECC0D4AA2893255EE9DFF9A" ma:contentTypeVersion="12" ma:contentTypeDescription="Create a new document." ma:contentTypeScope="" ma:versionID="36beeb60dbedb089c5a52167ca01c04b">
  <xsd:schema xmlns:xsd="http://www.w3.org/2001/XMLSchema" xmlns:xs="http://www.w3.org/2001/XMLSchema" xmlns:p="http://schemas.microsoft.com/office/2006/metadata/properties" xmlns:ns3="92052f36-cd15-45c5-ae08-c8ad17279007" targetNamespace="http://schemas.microsoft.com/office/2006/metadata/properties" ma:root="true" ma:fieldsID="8952b01ff8c1407206da0499cafddbff" ns3:_="">
    <xsd:import namespace="92052f36-cd15-45c5-ae08-c8ad17279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052f36-cd15-45c5-ae08-c8ad172790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D7F1A9-0188-45A8-AAB7-D8B3257A9F5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92052f36-cd15-45c5-ae08-c8ad1727900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0A55C2-EF89-45CF-BB1B-96B28C8DB3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052f36-cd15-45c5-ae08-c8ad17279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EB89B-922A-4F66-97DB-EDD8F270360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6405</TotalTime>
  <Words>1399</Words>
  <Application>Microsoft Office PowerPoint</Application>
  <PresentationFormat>Widescreen</PresentationFormat>
  <Paragraphs>303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ADLaM Display</vt:lpstr>
      <vt:lpstr>-apple-system</vt:lpstr>
      <vt:lpstr>Arial</vt:lpstr>
      <vt:lpstr>Arial (Body)</vt:lpstr>
      <vt:lpstr>Bebas Neue</vt:lpstr>
      <vt:lpstr>Calibri</vt:lpstr>
      <vt:lpstr>Calibri (Body)</vt:lpstr>
      <vt:lpstr>Calibri Light</vt:lpstr>
      <vt:lpstr>inherit</vt:lpstr>
      <vt:lpstr>Signika</vt:lpstr>
      <vt:lpstr>Times New Roman</vt:lpstr>
      <vt:lpstr>Tw Cen MT Condensed Extra Bold</vt:lpstr>
      <vt:lpstr>1_Office Theme</vt:lpstr>
      <vt:lpstr>Machine Learning Application for Healthcare </vt:lpstr>
      <vt:lpstr>PowerPoint Presentation</vt:lpstr>
      <vt:lpstr>PowerPoint Presentation</vt:lpstr>
      <vt:lpstr>Team Members:</vt:lpstr>
      <vt:lpstr>Outlines</vt:lpstr>
      <vt:lpstr>Introduction</vt:lpstr>
      <vt:lpstr> Problem Definitions: </vt:lpstr>
      <vt:lpstr>PowerPoint Presentation</vt:lpstr>
      <vt:lpstr>Motivation</vt:lpstr>
      <vt:lpstr>PowerPoint Presentation</vt:lpstr>
      <vt:lpstr>Relatedwork </vt:lpstr>
      <vt:lpstr> Functional Requirements:  </vt:lpstr>
      <vt:lpstr>PowerPoint Presentation</vt:lpstr>
      <vt:lpstr>PowerPoint Presentation</vt:lpstr>
      <vt:lpstr>Proposed Solution</vt:lpstr>
      <vt:lpstr>Proposed Solution(Cont.)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Application</dc:title>
  <dc:creator>Mayar Abdelraheem Abdeltwab</dc:creator>
  <cp:lastModifiedBy>Tadros Ashraf Malak</cp:lastModifiedBy>
  <cp:revision>104</cp:revision>
  <dcterms:created xsi:type="dcterms:W3CDTF">2024-02-02T08:14:30Z</dcterms:created>
  <dcterms:modified xsi:type="dcterms:W3CDTF">2024-06-22T20:24:24Z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0x010100BEC0963FBECC0D4AA2893255EE9DFF9A</vt:lpwstr>
  </property>
  <property fmtid="{D5CDD505-2E9C-101B-9397-08002B2CF9AE}" pid="3" name="MediaServiceImageTags">
    <vt:lpwstr/>
  </property>
</Properties>
</file>